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9" r:id="rId3"/>
    <p:sldId id="272" r:id="rId4"/>
    <p:sldId id="274" r:id="rId5"/>
    <p:sldId id="260" r:id="rId6"/>
    <p:sldId id="257" r:id="rId7"/>
    <p:sldId id="259" r:id="rId8"/>
    <p:sldId id="262" r:id="rId9"/>
    <p:sldId id="276" r:id="rId10"/>
    <p:sldId id="279" r:id="rId11"/>
    <p:sldId id="275" r:id="rId12"/>
    <p:sldId id="264" r:id="rId13"/>
    <p:sldId id="265" r:id="rId14"/>
    <p:sldId id="266" r:id="rId15"/>
    <p:sldId id="278" r:id="rId16"/>
    <p:sldId id="277" r:id="rId17"/>
    <p:sldId id="267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7" autoAdjust="0"/>
  </p:normalViewPr>
  <p:slideViewPr>
    <p:cSldViewPr>
      <p:cViewPr varScale="1">
        <p:scale>
          <a:sx n="65" d="100"/>
          <a:sy n="65" d="100"/>
        </p:scale>
        <p:origin x="-130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11B32-691F-4DD4-8D53-ED737732C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48688-0C4F-441E-BEAA-2BF0CFA1D6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8565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48688-0C4F-441E-BEAA-2BF0CFA1D6E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D958-2298-4055-8080-E53A491DD582}" type="datetime1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A135-2448-47F0-9AAA-8BC2F36965BB}" type="datetime1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A50E-560F-4793-9913-7B17C07FFE3C}" type="datetime1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15BF-1271-46F9-9136-A3143BD2EDB9}" type="datetime1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D865-D06F-43B1-B2D6-37DB17DCFFA8}" type="datetime1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E0A5-6CF9-4904-8F22-9405E4B13F9B}" type="datetime1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FC4F2-BCC6-4087-ADCF-0A88DC820BB0}" type="datetime1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3389-07DC-437D-A0E2-E1CBBF6DC7FB}" type="datetime1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3661-A61F-4395-8660-0807596000F8}" type="datetime1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77FD-FE09-41AE-AC0B-6F6922724CB7}" type="datetime1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FC25-D730-4DED-9B1B-ECDF59C882D8}" type="datetime1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E7887-92F1-48F1-A275-6FCCF4FC0058}" type="datetime1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928670"/>
            <a:ext cx="7534050" cy="48410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Круглый </a:t>
            </a: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>стол «Конкурсная </a:t>
            </a: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деятельность как форма развития профессиональных компетенций будущих </a:t>
            </a: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>специалистов в рамках подготовки обучающихся к демонстрационному экзамену и чемпионату» </a:t>
            </a:r>
            <a:br>
              <a:rPr lang="ru-RU" sz="18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Молодые </a:t>
            </a: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>профессионалы (WorldSkillsRussia)»</a:t>
            </a:r>
            <a:br>
              <a:rPr lang="ru-RU" sz="18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solidFill>
                  <a:srgbClr val="FF0000"/>
                </a:solidFill>
              </a:rPr>
              <a:t>Технология подготовки студентов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21\Desktop\куртки\ac6087a9-d48c-4d84-9c3b-abcd8b4a0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8061" y="2306858"/>
            <a:ext cx="6988716" cy="41225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868" y="1500175"/>
            <a:ext cx="52149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Подготовила преподаватель ОГАПОУ БТОП  Клус Л. 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ГРИЛЬ-ФЕСТ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3" y="836712"/>
            <a:ext cx="2448272" cy="345638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 годы работы мы поняли,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что важным фактором, определяющим результативность участия наших обучающихся и выпускников, является  система их подготовки. Она повышает эффективность, позволяет более уверенно чувствовать и вести себя во время соревнования и сдачи экзаменов, развивает умение мобилизовать себя в решающий момент.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G:\Свет. Николаевна\Доклад к WS\Глиль-фест\20150530_133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692696"/>
            <a:ext cx="3665800" cy="2448272"/>
          </a:xfrm>
          <a:prstGeom prst="rect">
            <a:avLst/>
          </a:prstGeom>
          <a:noFill/>
        </p:spPr>
      </p:pic>
      <p:pic>
        <p:nvPicPr>
          <p:cNvPr id="5123" name="Picture 3" descr="G:\Свет. Николаевна\Доклад к WS\Глиль-фест\20150530_1452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789040"/>
            <a:ext cx="3494436" cy="2304256"/>
          </a:xfrm>
          <a:prstGeom prst="rect">
            <a:avLst/>
          </a:prstGeom>
          <a:noFill/>
        </p:spPr>
      </p:pic>
      <p:pic>
        <p:nvPicPr>
          <p:cNvPr id="5124" name="Picture 4" descr="G:\Свет. Николаевна\Доклад к WS\Глиль-фест\IMG_02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124744"/>
            <a:ext cx="2102387" cy="2803182"/>
          </a:xfrm>
          <a:prstGeom prst="rect">
            <a:avLst/>
          </a:prstGeom>
          <a:noFill/>
        </p:spPr>
      </p:pic>
      <p:pic>
        <p:nvPicPr>
          <p:cNvPr id="5125" name="Picture 5" descr="G:\Свет. Николаевна\Доклад к WS\Глиль-фест\IMG_02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4149080"/>
            <a:ext cx="3360373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Проведение внутренних конкурсов ОГАПОУ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1" y="1435100"/>
            <a:ext cx="3168352" cy="5162252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Еще одной ступенью подготовки участников - это непосредственная практическая отработка  конкурсных и экзаменационных блюд в соответствии с инфраструктурным листом. Происходит шлифовка профессиональных навыков в соответствии с требованиями, которые предъявляются участникам  Чемпионата, психологическая адаптация, мониторинг состояния соответствия выполняемых действий требованиям стандартов WorldSkills. Все эти  подготовительные мероприятия являются стартовой площадкой в организационно-психологическом и профессиональном плане   для  успешного участия в чемпионатах «Молодые профессионалы»  и сдачи Демонстрационного экзамена по системе  WorldSkillsRussia.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G:\Свет. Николаевна\Доклад к WS\Внутренние\DSC_29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501008"/>
            <a:ext cx="2088232" cy="3132348"/>
          </a:xfrm>
          <a:prstGeom prst="rect">
            <a:avLst/>
          </a:prstGeom>
          <a:noFill/>
        </p:spPr>
      </p:pic>
      <p:pic>
        <p:nvPicPr>
          <p:cNvPr id="7172" name="Picture 4" descr="G:\Свет. Николаевна\Доклад к WS\Внутренние\image (2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861048"/>
            <a:ext cx="2983930" cy="2237948"/>
          </a:xfrm>
          <a:prstGeom prst="rect">
            <a:avLst/>
          </a:prstGeom>
          <a:noFill/>
        </p:spPr>
      </p:pic>
      <p:pic>
        <p:nvPicPr>
          <p:cNvPr id="7174" name="Picture 6" descr="G:\Свет. Николаевна\Доклад к WS\Внутренние\dlgt0nd34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60648"/>
            <a:ext cx="4128459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Областной конкурс 2016 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682752" cy="220992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Преподаватели начинают предварительную подготовку и отбор участников.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Проводятся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предметные олимпиады, внутренние профессиональные конкурсы, семинары, деловые игры, тестирование, позволяющие выявить профессиональные знания и навыки обучающихся.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G:\Свет. Николаевна\Доклад к WS\Область 2016\DSC_30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57166"/>
            <a:ext cx="4400552" cy="2933701"/>
          </a:xfrm>
          <a:prstGeom prst="rect">
            <a:avLst/>
          </a:prstGeom>
          <a:noFill/>
        </p:spPr>
      </p:pic>
      <p:pic>
        <p:nvPicPr>
          <p:cNvPr id="8195" name="Picture 3" descr="G:\Свет. Николаевна\Доклад к WS\Область 2016\DSC_3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645024"/>
            <a:ext cx="4536504" cy="3024335"/>
          </a:xfrm>
          <a:prstGeom prst="rect">
            <a:avLst/>
          </a:prstGeom>
          <a:noFill/>
        </p:spPr>
      </p:pic>
      <p:pic>
        <p:nvPicPr>
          <p:cNvPr id="8196" name="Picture 4" descr="G:\Свет. Николаевна\Доклад к WS\Область 2016\DSC_3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501008"/>
            <a:ext cx="2088232" cy="3132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Областной конкурс 2017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9" y="1412776"/>
            <a:ext cx="2880320" cy="2592289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При проведении конкурсов и экзаменов мы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имеем возможность выявить не только наиболее подготовленных, но стрессоустойчивых и работоспособных обучающихся.  Мы все понимаем, что участие в конкурсах связано с сильным физическим и эмоциональным напряжением.</a:t>
            </a:r>
          </a:p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 descr="G:\Свет. Николаевна\Доклад к WS\Область 2017\IMG_29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88640"/>
            <a:ext cx="2238390" cy="3528392"/>
          </a:xfrm>
          <a:prstGeom prst="rect">
            <a:avLst/>
          </a:prstGeom>
          <a:noFill/>
        </p:spPr>
      </p:pic>
      <p:pic>
        <p:nvPicPr>
          <p:cNvPr id="9220" name="Picture 4" descr="G:\Свет. Николаевна\Доклад к WS\Область 2017\IMG_25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933056"/>
            <a:ext cx="3449183" cy="2653218"/>
          </a:xfrm>
          <a:prstGeom prst="rect">
            <a:avLst/>
          </a:prstGeom>
          <a:noFill/>
        </p:spPr>
      </p:pic>
      <p:pic>
        <p:nvPicPr>
          <p:cNvPr id="9221" name="Picture 5" descr="G:\Свет. Николаевна\Доклад к WS\Область 2017\IMG_31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861048"/>
            <a:ext cx="4104455" cy="2736304"/>
          </a:xfrm>
          <a:prstGeom prst="rect">
            <a:avLst/>
          </a:prstGeom>
          <a:noFill/>
        </p:spPr>
      </p:pic>
      <p:pic>
        <p:nvPicPr>
          <p:cNvPr id="9222" name="Picture 6" descr="G:\Свет. Николаевна\Доклад к WS\Область 2017\IMG_31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196752"/>
            <a:ext cx="3132349" cy="2088232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 flipV="1">
            <a:off x="8641080" y="22733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466728" cy="85169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Областной конкурс 2018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96752"/>
            <a:ext cx="3008313" cy="4929411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Чемпионаты профессионального мастерства по каждому профильному направлению проводятся ежегодно в четыре этапа:</a:t>
            </a: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I этап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начальный – проводится на уровне профессиональных образовательных учреждений при условии реализации в них одной или нескольких программ подготовки специалистов среднего звена, внесенной в перечень профильных направлений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World Skills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II этап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областной – проводится на уровне субъекта Российской Федерации (Белгородская область);</a:t>
            </a:r>
          </a:p>
          <a:p>
            <a:pPr algn="just"/>
            <a:r>
              <a:rPr lang="en-US" b="1" dirty="0" smtClean="0">
                <a:latin typeface="Arial" pitchFamily="34" charset="0"/>
                <a:cs typeface="Arial" pitchFamily="34" charset="0"/>
              </a:rPr>
              <a:t>III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этап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всероссийский;</a:t>
            </a: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этап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национальный.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G:\Свет. Николаевна\Доклад к WS\Конкурс обл 2018\lBLV_B3eQ1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60648"/>
            <a:ext cx="4900618" cy="3267717"/>
          </a:xfrm>
          <a:prstGeom prst="rect">
            <a:avLst/>
          </a:prstGeom>
          <a:noFill/>
        </p:spPr>
      </p:pic>
      <p:pic>
        <p:nvPicPr>
          <p:cNvPr id="10244" name="Picture 4" descr="G:\Свет. Николаевна\Доклад к WS\Конкурс обл 2018\JewIWrPaf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717032"/>
            <a:ext cx="5034431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1274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Областной конкурс 2019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836712"/>
            <a:ext cx="3538736" cy="5289451"/>
          </a:xfrm>
        </p:spPr>
        <p:txBody>
          <a:bodyPr/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Наши обучающиеся принимают активное участие во всех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конкурсах.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Занимают призовые места на региональных и всероссийских конкурсах WorldSkillsRussia.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Обучающиеся нашего техникума в 2019 году заняли первые места по компетенциям «Поварское дело» и «Хлебопечение» и выехали на всероссийские отборочные чемпионаты в Чувашскую республику Чебоксары и город Казань и вошли  в 10 финалистов.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G:\КОНКУРС WS\Конкурс 2019 (Иляхин А. В.)\IFHoeZ1Jqd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88640"/>
            <a:ext cx="3456384" cy="4370396"/>
          </a:xfrm>
          <a:prstGeom prst="rect">
            <a:avLst/>
          </a:prstGeom>
          <a:noFill/>
        </p:spPr>
      </p:pic>
      <p:pic>
        <p:nvPicPr>
          <p:cNvPr id="3076" name="Picture 4" descr="G:\КОНКУРС WS\Конкурс 2019 (Иляхин А. В.)\iHTtXuYJFe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1686" y="4797152"/>
            <a:ext cx="2496278" cy="1872208"/>
          </a:xfrm>
          <a:prstGeom prst="rect">
            <a:avLst/>
          </a:prstGeom>
          <a:noFill/>
        </p:spPr>
      </p:pic>
      <p:pic>
        <p:nvPicPr>
          <p:cNvPr id="3077" name="Picture 5" descr="G:\КОНКУРС WS\Конкурс 2019 (Иляхин А. В.)\RMt-5sgFRM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861048"/>
            <a:ext cx="3744416" cy="2808312"/>
          </a:xfrm>
          <a:prstGeom prst="rect">
            <a:avLst/>
          </a:prstGeom>
          <a:noFill/>
        </p:spPr>
      </p:pic>
      <p:pic>
        <p:nvPicPr>
          <p:cNvPr id="9" name="Picture 3" descr="G:\КОНКУРС WS\Конкурс 2019 (Иляхин А. В.)\Fcyind62-8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797152"/>
            <a:ext cx="1383618" cy="1844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IIV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Всероссийский чемпионат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WorldSkillsRussia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Чувашская республика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 Чебоксары 2019 год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Иляхин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Анатолий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КОНКУРС WS\Конкурс 2019 (Иляхин А. В.)\1.04. Чебоксары 2019\1 смена\DSC_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388" y="1714489"/>
            <a:ext cx="3656983" cy="2428892"/>
          </a:xfrm>
          <a:prstGeom prst="rect">
            <a:avLst/>
          </a:prstGeom>
          <a:noFill/>
        </p:spPr>
      </p:pic>
      <p:pic>
        <p:nvPicPr>
          <p:cNvPr id="1028" name="Picture 4" descr="G:\КОНКУРС WS\Конкурс 2019 (Иляхин А. В.)\1.04. Чебоксары 2019\2 смена\IMG_13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357694"/>
            <a:ext cx="3643338" cy="2357454"/>
          </a:xfrm>
          <a:prstGeom prst="rect">
            <a:avLst/>
          </a:prstGeom>
          <a:noFill/>
        </p:spPr>
      </p:pic>
      <p:pic>
        <p:nvPicPr>
          <p:cNvPr id="2050" name="Picture 2" descr="G:\КОНКУРС WS\Конкурс 2019 (Иляхин А. В.)\UqKT0KYdWK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14290"/>
            <a:ext cx="4554172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Самара-курсы повышения квалификации экспертов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WorldSkills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Ведь только профессионал может воспитать профессионала, и только творческая личность может воспитать творческую личность. Не стоит бояться, переключиться   на креативные позиции, актуализировать свой опыт,   активно внедрять в процесс подготовки специалистов и рабочих кадров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инновации.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Нам всем нужно активизировать свой творческий потенциал, «разбудить» педагогическую готовность и желание к инновационной деятельности,  мобилизовать профессиональный талант - все это залог продуктивной, ориентированной на конечный результат нашей с вами работы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G:\Свет. Николаевна\Доклад к WS\Самара\P_20180705_164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5315" y="332656"/>
            <a:ext cx="2146739" cy="3816424"/>
          </a:xfrm>
          <a:prstGeom prst="rect">
            <a:avLst/>
          </a:prstGeom>
          <a:noFill/>
        </p:spPr>
      </p:pic>
      <p:pic>
        <p:nvPicPr>
          <p:cNvPr id="11267" name="Picture 3" descr="G:\Свет. Николаевна\Доклад к WS\Самара\P_20180705_1802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88640"/>
            <a:ext cx="1790272" cy="2926678"/>
          </a:xfrm>
          <a:prstGeom prst="rect">
            <a:avLst/>
          </a:prstGeom>
          <a:noFill/>
        </p:spPr>
      </p:pic>
      <p:pic>
        <p:nvPicPr>
          <p:cNvPr id="11268" name="Picture 4" descr="G:\Свет. Николаевна\Доклад к WS\Самара\P_20180703_14033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5688" y="4437112"/>
            <a:ext cx="2628800" cy="1939715"/>
          </a:xfrm>
          <a:prstGeom prst="rect">
            <a:avLst/>
          </a:prstGeom>
          <a:noFill/>
        </p:spPr>
      </p:pic>
      <p:pic>
        <p:nvPicPr>
          <p:cNvPr id="11270" name="Picture 6" descr="G:\Свет. Николаевна\Доклад к WS\Самара\IMG-ebf3d00f6ff53682ca5c4cd57ad12e93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212976"/>
            <a:ext cx="2592289" cy="3456384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(Слайд №4)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6000" dirty="0" smtClean="0"/>
              <a:t>!</a:t>
            </a:r>
            <a:endParaRPr lang="ru-RU" sz="6000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176992" cy="2365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Миссия WorldSkills </a:t>
            </a:r>
            <a:r>
              <a:rPr lang="ru-RU" i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заключается в развитии  профессиональных  компетенций, повышении престижа высококвалифицированных кадров, демонстрация важности компетенций для экономического роста и личного успеха</a:t>
            </a:r>
            <a:r>
              <a:rPr lang="ru-RU" i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».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Миссия учебного заведения - </a:t>
            </a:r>
            <a:r>
              <a:rPr lang="ru-RU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заключается </a:t>
            </a:r>
            <a:r>
              <a:rPr lang="ru-RU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 подготовке компетентных специалистов, способных к успешной личной и профессиональной социализации, </a:t>
            </a:r>
            <a:r>
              <a:rPr lang="ru-RU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т.е</a:t>
            </a:r>
            <a:r>
              <a:rPr lang="ru-RU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,  быть востребованными на рынке труда</a:t>
            </a:r>
            <a:r>
              <a:rPr lang="ru-RU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i="1" dirty="0">
              <a:solidFill>
                <a:srgbClr val="0070C0"/>
              </a:solidFill>
              <a:ea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2174490" cy="127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15072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776" y="3645024"/>
            <a:ext cx="6264696" cy="3024336"/>
          </a:xfrm>
        </p:spPr>
        <p:txBody>
          <a:bodyPr>
            <a:normAutofit fontScale="25000" lnSpcReduction="20000"/>
          </a:bodyPr>
          <a:lstStyle/>
          <a:p>
            <a:pPr algn="just"/>
            <a:endParaRPr lang="ru-RU" sz="3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7200" dirty="0" smtClean="0">
                <a:latin typeface="Arial" pitchFamily="34" charset="0"/>
                <a:cs typeface="Arial" pitchFamily="34" charset="0"/>
              </a:rPr>
              <a:t>Конечно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, любой конкурс и экзамен, является испытанием для его участников.     При проведении мероприятий по системе WorldSkills правила для всех едины, публичны, без заинтересованных лиц и оцениваются независимыми экспертами по выбранным критериям.  Все понимают, что оценивается не только участник, но и профессиональная 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образовательная 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организация. Целая программа тренировок, которая включает в себя: теоретическую и психологическую подготовку, совершенствование знаний английского языка и конечно,  практическую подготовку. </a:t>
            </a:r>
            <a:endParaRPr lang="ru-RU" sz="7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G:\Свет. Николаевна\Доклад к WS\Область 2017\IMG_3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714527" cy="3290138"/>
          </a:xfrm>
          <a:prstGeom prst="rect">
            <a:avLst/>
          </a:prstGeom>
          <a:noFill/>
        </p:spPr>
      </p:pic>
      <p:pic>
        <p:nvPicPr>
          <p:cNvPr id="5" name="Picture 7" descr="C:\Users\21\Desktop\практика уроки\P_20181029_134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17032"/>
            <a:ext cx="1944216" cy="2952328"/>
          </a:xfrm>
          <a:prstGeom prst="rect">
            <a:avLst/>
          </a:prstGeom>
          <a:noFill/>
        </p:spPr>
      </p:pic>
      <p:pic>
        <p:nvPicPr>
          <p:cNvPr id="6" name="Picture 3" descr="G:\Свет. Николаевна\Доклад к WS\Внутренние\DSC_29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60648"/>
            <a:ext cx="2304256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85728"/>
            <a:ext cx="7929618" cy="64294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Проведение практических уроков с обучающимися ОГАПОУ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БТОП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21\Desktop\практика уроки\P_20170927_141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052736"/>
            <a:ext cx="3882035" cy="2376264"/>
          </a:xfrm>
          <a:prstGeom prst="rect">
            <a:avLst/>
          </a:prstGeom>
          <a:noFill/>
        </p:spPr>
      </p:pic>
      <p:pic>
        <p:nvPicPr>
          <p:cNvPr id="2051" name="Picture 3" descr="C:\Users\21\Desktop\практика уроки\P_20171019_1434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005064"/>
            <a:ext cx="1573981" cy="2660350"/>
          </a:xfrm>
          <a:prstGeom prst="rect">
            <a:avLst/>
          </a:prstGeom>
          <a:noFill/>
        </p:spPr>
      </p:pic>
      <p:pic>
        <p:nvPicPr>
          <p:cNvPr id="2052" name="Picture 4" descr="C:\Users\21\Desktop\практика уроки\P_20171102_1335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645024"/>
            <a:ext cx="1571637" cy="2794021"/>
          </a:xfrm>
          <a:prstGeom prst="rect">
            <a:avLst/>
          </a:prstGeom>
          <a:noFill/>
        </p:spPr>
      </p:pic>
      <p:pic>
        <p:nvPicPr>
          <p:cNvPr id="2053" name="Picture 5" descr="C:\Users\21\Desktop\практика уроки\P_20171102_1524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00480"/>
            <a:ext cx="1584175" cy="2596872"/>
          </a:xfrm>
          <a:prstGeom prst="rect">
            <a:avLst/>
          </a:prstGeom>
          <a:noFill/>
        </p:spPr>
      </p:pic>
      <p:pic>
        <p:nvPicPr>
          <p:cNvPr id="2054" name="Picture 6" descr="C:\Users\21\Desktop\практика уроки\P_20171103_092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3789040"/>
            <a:ext cx="1567158" cy="2786058"/>
          </a:xfrm>
          <a:prstGeom prst="rect">
            <a:avLst/>
          </a:prstGeom>
          <a:noFill/>
        </p:spPr>
      </p:pic>
      <p:pic>
        <p:nvPicPr>
          <p:cNvPr id="2057" name="Picture 9" descr="C:\Users\21\Desktop\практика уроки\P_20171101_121748_HD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3789040"/>
            <a:ext cx="1630806" cy="264318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23528" y="1124744"/>
            <a:ext cx="468052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В процессе  практических занятий оттачивается профессиональный почерк работы  каждого обучающегося.  Чтобы такой урок был проведен качественно, необходимо на каждом учебном занятии порционно вводить элементы технологии WorldSkills и отрабатывать требования к результатам профессиональной деятельности обучающихся </a:t>
            </a:r>
            <a:r>
              <a:rPr lang="ru-RU" sz="1400" u="sng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ПРИМЕР: цветовые доски, холодильники, органические и неорганические отходы, проба одноразовой ложкой, расположение настольного инвентаря на рабочем месте, пользование при оформлении и отпуске одноразовых резиновых перчаток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3714776" cy="28541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«Технология приготовления блюд итальянской кухни »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Пицца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Паста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1" y="404665"/>
            <a:ext cx="2571769" cy="452567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Ресторан «Мезонин»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18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Урок - конкурс на тему:</a:t>
            </a:r>
            <a:endParaRPr lang="ru-RU" sz="1800" b="1" dirty="0"/>
          </a:p>
        </p:txBody>
      </p:sp>
      <p:pic>
        <p:nvPicPr>
          <p:cNvPr id="4098" name="Picture 2" descr="G:\Свет. Николаевна\Доклад к WS\Мастер-класс мезонин\5O1A (11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60648"/>
            <a:ext cx="3679859" cy="2452792"/>
          </a:xfrm>
          <a:prstGeom prst="rect">
            <a:avLst/>
          </a:prstGeom>
          <a:noFill/>
        </p:spPr>
      </p:pic>
      <p:pic>
        <p:nvPicPr>
          <p:cNvPr id="6" name="Picture 4" descr="G:\Свет. Николаевна\Доклад к WS\Мастер-класс мезонин\5O1A (17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92896"/>
            <a:ext cx="3397474" cy="2265427"/>
          </a:xfrm>
          <a:prstGeom prst="rect">
            <a:avLst/>
          </a:prstGeom>
          <a:noFill/>
        </p:spPr>
      </p:pic>
      <p:pic>
        <p:nvPicPr>
          <p:cNvPr id="3076" name="Picture 4" descr="E:\люсенька\ФОТО\МЕГА-ГРИНН\БТОП. Практика Для ролика\5O1A (3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861048"/>
            <a:ext cx="3434022" cy="2289813"/>
          </a:xfrm>
          <a:prstGeom prst="rect">
            <a:avLst/>
          </a:prstGeom>
          <a:noFill/>
        </p:spPr>
      </p:pic>
      <p:pic>
        <p:nvPicPr>
          <p:cNvPr id="3077" name="Picture 5" descr="E:\люсенька\ФОТО\МЕГА-ГРИНН\БТОП. Практика Для ролика\5O1A (22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365104"/>
            <a:ext cx="3395838" cy="2263892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79512" y="2067685"/>
            <a:ext cx="39604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Большое значение для повышения профессиональной мотивации обучающихся имеют мастер-классы, проводимые нашими выпускниками, экскурсии на современные предприятия города, базы практики.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G:\Свет. Николаевна\Доклад к WS\Мастер-класс мезонин\5O1A (6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532" y="260648"/>
            <a:ext cx="3880225" cy="2808312"/>
          </a:xfrm>
          <a:prstGeom prst="rect">
            <a:avLst/>
          </a:prstGeom>
          <a:noFill/>
        </p:spPr>
      </p:pic>
      <p:pic>
        <p:nvPicPr>
          <p:cNvPr id="1029" name="Picture 5" descr="G:\Свет. Николаевна\Доклад к WS\Мастер-класс мезонин\5O1A (7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00438"/>
            <a:ext cx="3858013" cy="2571768"/>
          </a:xfrm>
          <a:prstGeom prst="rect">
            <a:avLst/>
          </a:prstGeom>
          <a:noFill/>
        </p:spPr>
      </p:pic>
      <p:pic>
        <p:nvPicPr>
          <p:cNvPr id="1030" name="Picture 6" descr="G:\Свет. Николаевна\Доклад к WS\Мастер-класс мезонин\5O1A (9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929066"/>
            <a:ext cx="4071905" cy="271485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4048" y="0"/>
            <a:ext cx="38164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Конкурс - эффективная форма демонстрации обучающимися результата освоения профессиональных компетенций.  Сохраняется принцип состязательности - проверять себя в реальном мире –  с одной стороны, это возможность заявить о  себе как о профессионале, своеобразная профессиональная самореализация,  а с другой стороны -  хороший стимул для самоанализа обучающихся и оценки своей деятельности: осознание - зачем я учусь? Для чего я учусь? И наконец, проверка себя.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 flipH="1" flipV="1">
            <a:off x="8964487" y="6381328"/>
            <a:ext cx="45719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Autofit/>
          </a:bodyPr>
          <a:lstStyle/>
          <a:p>
            <a:endParaRPr lang="ru-RU" sz="800" dirty="0"/>
          </a:p>
        </p:txBody>
      </p:sp>
      <p:pic>
        <p:nvPicPr>
          <p:cNvPr id="3074" name="Picture 2" descr="G:\Свет. Николаевна\Доклад к WS\Мастер-класс мезонин\5O1A (18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73016"/>
            <a:ext cx="4070826" cy="2714167"/>
          </a:xfrm>
          <a:prstGeom prst="rect">
            <a:avLst/>
          </a:prstGeom>
          <a:noFill/>
        </p:spPr>
      </p:pic>
      <p:pic>
        <p:nvPicPr>
          <p:cNvPr id="3075" name="Picture 3" descr="G:\Свет. Николаевна\Доклад к WS\Мастер-класс мезонин\5O1A (29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4117"/>
            <a:ext cx="4032448" cy="2688299"/>
          </a:xfrm>
          <a:prstGeom prst="rect">
            <a:avLst/>
          </a:prstGeom>
          <a:noFill/>
        </p:spPr>
      </p:pic>
      <p:pic>
        <p:nvPicPr>
          <p:cNvPr id="3076" name="Picture 4" descr="G:\Свет. Николаевна\Доклад к WS\Мастер-класс мезонин\5O1A (15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32656"/>
            <a:ext cx="2496277" cy="3744416"/>
          </a:xfrm>
          <a:prstGeom prst="rect">
            <a:avLst/>
          </a:prstGeom>
          <a:noFill/>
        </p:spPr>
      </p:pic>
      <p:pic>
        <p:nvPicPr>
          <p:cNvPr id="6" name="Picture 3" descr="E:\люсенька\ФОТО\МЕГА-ГРИНН\БТОП. Практика Для ролика\5O1A (2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221088"/>
            <a:ext cx="3672408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Мастер-класс по приготовлению горячего рыбного блюда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dirty="0" smtClean="0"/>
              <a:t>Самойлов Виктор</a:t>
            </a:r>
            <a:endParaRPr lang="ru-RU" dirty="0"/>
          </a:p>
        </p:txBody>
      </p:sp>
      <p:pic>
        <p:nvPicPr>
          <p:cNvPr id="6146" name="Picture 2" descr="G:\Свет. Николаевна\Доклад к WS\Мастер-класс\DSC_19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212976"/>
            <a:ext cx="5107783" cy="3405187"/>
          </a:xfrm>
          <a:prstGeom prst="rect">
            <a:avLst/>
          </a:prstGeom>
          <a:noFill/>
        </p:spPr>
      </p:pic>
      <p:pic>
        <p:nvPicPr>
          <p:cNvPr id="6147" name="Picture 3" descr="G:\Свет. Николаевна\Доклад к WS\Мастер-класс\DSC_19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76672"/>
            <a:ext cx="3214710" cy="2143140"/>
          </a:xfrm>
          <a:prstGeom prst="rect">
            <a:avLst/>
          </a:prstGeom>
          <a:noFill/>
        </p:spPr>
      </p:pic>
      <p:pic>
        <p:nvPicPr>
          <p:cNvPr id="6148" name="Picture 4" descr="G:\Свет. Николаевна\Доклад к WS\Мастер-класс\DSC_19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420888"/>
            <a:ext cx="2367032" cy="3550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Мастер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класс по лепке вареников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благотворительная акция «Белый цветок»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21\Desktop\Новая папка (2)\P_20180915_110943_L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2009194" cy="3571900"/>
          </a:xfrm>
          <a:prstGeom prst="rect">
            <a:avLst/>
          </a:prstGeom>
          <a:noFill/>
        </p:spPr>
      </p:pic>
      <p:pic>
        <p:nvPicPr>
          <p:cNvPr id="1027" name="Picture 3" descr="C:\Users\21\Desktop\Новая папка (2)\P_20180915_1116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56992"/>
            <a:ext cx="1942806" cy="3286148"/>
          </a:xfrm>
          <a:prstGeom prst="rect">
            <a:avLst/>
          </a:prstGeom>
          <a:noFill/>
        </p:spPr>
      </p:pic>
      <p:pic>
        <p:nvPicPr>
          <p:cNvPr id="1028" name="Picture 4" descr="C:\Users\21\Desktop\Новая папка (2)\P_20180915_1117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085184"/>
            <a:ext cx="2432269" cy="1512167"/>
          </a:xfrm>
          <a:prstGeom prst="rect">
            <a:avLst/>
          </a:prstGeom>
          <a:noFill/>
        </p:spPr>
      </p:pic>
      <p:pic>
        <p:nvPicPr>
          <p:cNvPr id="1029" name="Picture 5" descr="C:\Users\21\Desktop\Новая папка (2)\P_20180915_125630_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2852936"/>
            <a:ext cx="1955583" cy="3476593"/>
          </a:xfrm>
          <a:prstGeom prst="rect">
            <a:avLst/>
          </a:prstGeom>
          <a:noFill/>
        </p:spPr>
      </p:pic>
      <p:pic>
        <p:nvPicPr>
          <p:cNvPr id="1030" name="Picture 6" descr="C:\Users\21\Desktop\Новая папка (2)\P_20180915_1329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2852936"/>
            <a:ext cx="1852910" cy="329406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987824" y="1412776"/>
            <a:ext cx="5616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Главным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при проведении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мероприятий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конечно является приобщение как можно большего числа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детей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 познавательной деятельности, к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получению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профессиональных навыков, любви к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нашей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профессии.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799</Words>
  <Application>Microsoft Office PowerPoint</Application>
  <PresentationFormat>Экран (4:3)</PresentationFormat>
  <Paragraphs>45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Круглый стол «Конкурсная деятельность как форма развития профессиональных компетенций будущих специалистов в рамках подготовки обучающихся к демонстрационному экзамену и чемпионату»  «Молодые профессионалы (WorldSkillsRussia)»  Технология подготовки студентов</vt:lpstr>
      <vt:lpstr>Слайд 2</vt:lpstr>
      <vt:lpstr>              </vt:lpstr>
      <vt:lpstr>Проведение практических уроков с обучающимися ОГАПОУ   БТОП</vt:lpstr>
      <vt:lpstr>      «Технология приготовления блюд итальянской кухни »  1. Пицца 2. Паста    </vt:lpstr>
      <vt:lpstr> </vt:lpstr>
      <vt:lpstr>Слайд 7</vt:lpstr>
      <vt:lpstr>Мастер-класс по приготовлению горячего рыбного блюда</vt:lpstr>
      <vt:lpstr>Мастер класс по лепке вареников благотворительная акция «Белый цветок»</vt:lpstr>
      <vt:lpstr>   ГРИЛЬ-ФЕСТ  </vt:lpstr>
      <vt:lpstr>Проведение внутренних конкурсов ОГАПОУ</vt:lpstr>
      <vt:lpstr>Областной конкурс 2016 год</vt:lpstr>
      <vt:lpstr>Областной конкурс 2017</vt:lpstr>
      <vt:lpstr>Областной конкурс 2018</vt:lpstr>
      <vt:lpstr>Областной конкурс 2019</vt:lpstr>
      <vt:lpstr>IIV Всероссийский чемпионат WorldSkillsRussia  Чувашская республика  г. Чебоксары 2019 год</vt:lpstr>
      <vt:lpstr>Самара-курсы повышения квалификации экспертов WorldSkills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21</dc:creator>
  <cp:lastModifiedBy>21</cp:lastModifiedBy>
  <cp:revision>73</cp:revision>
  <dcterms:created xsi:type="dcterms:W3CDTF">2019-02-02T09:35:23Z</dcterms:created>
  <dcterms:modified xsi:type="dcterms:W3CDTF">2020-04-14T12:31:23Z</dcterms:modified>
</cp:coreProperties>
</file>