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18" r:id="rId6"/>
    <p:sldId id="319" r:id="rId7"/>
    <p:sldId id="320" r:id="rId8"/>
    <p:sldId id="288" r:id="rId9"/>
    <p:sldId id="289" r:id="rId10"/>
    <p:sldId id="290" r:id="rId11"/>
    <p:sldId id="291" r:id="rId12"/>
    <p:sldId id="321" r:id="rId13"/>
    <p:sldId id="298" r:id="rId14"/>
    <p:sldId id="299" r:id="rId15"/>
    <p:sldId id="303" r:id="rId16"/>
    <p:sldId id="302" r:id="rId17"/>
    <p:sldId id="306" r:id="rId18"/>
    <p:sldId id="305" r:id="rId19"/>
    <p:sldId id="304" r:id="rId20"/>
    <p:sldId id="300" r:id="rId21"/>
    <p:sldId id="301" r:id="rId22"/>
    <p:sldId id="308" r:id="rId23"/>
    <p:sldId id="307" r:id="rId24"/>
    <p:sldId id="311" r:id="rId25"/>
    <p:sldId id="310" r:id="rId26"/>
    <p:sldId id="315" r:id="rId27"/>
    <p:sldId id="314" r:id="rId28"/>
    <p:sldId id="294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274" autoAdjust="0"/>
  </p:normalViewPr>
  <p:slideViewPr>
    <p:cSldViewPr snapToGrid="0">
      <p:cViewPr varScale="1">
        <p:scale>
          <a:sx n="106" d="100"/>
          <a:sy n="106" d="100"/>
        </p:scale>
        <p:origin x="132" y="21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pPr rtl="0"/>
              <a:t>24.04.2020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5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927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9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86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564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9024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37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012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216487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69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532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EC3F51-DF49-434D-98C9-D1064078B321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1ED220-E1EA-4206-AD06-3D4D45DEC245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5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429C8F-84FB-48EE-B41A-2F7C664CF058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8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D81DDF-860B-474C-8FE1-751F61194B2C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29932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BFFEF9-8783-431A-AD7A-571702592C26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0C1F78-B4EB-4D52-9039-522D820AF0D5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42501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4C150-AAD2-439F-BEC7-EF4511674BAA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EE1284-44AD-42A0-ABD3-C841AFACF520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433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pPr rtl="0"/>
              <a:t>24.04.2020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4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307" y="2867012"/>
            <a:ext cx="6815669" cy="1515533"/>
          </a:xfrm>
        </p:spPr>
        <p:txBody>
          <a:bodyPr rtlCol="0"/>
          <a:lstStyle/>
          <a:p>
            <a:pPr rtl="0"/>
            <a:r>
              <a:rPr lang="ru-RU" b="1" dirty="0" smtClean="0"/>
              <a:t>28 апреля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День </a:t>
            </a:r>
            <a:r>
              <a:rPr lang="ru-RU" dirty="0" smtClean="0"/>
              <a:t>химической безопасности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34954" y="5767057"/>
            <a:ext cx="4996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Егунов Артём Сергеевич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реподаватель химии ОГАПОУ</a:t>
            </a:r>
          </a:p>
          <a:p>
            <a:pPr algn="r"/>
            <a:r>
              <a:rPr lang="ru-RU" dirty="0" smtClean="0"/>
              <a:t>«Белгородский техникум общественного питания»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83" y="0"/>
            <a:ext cx="9413966" cy="26038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Группы тяжёлых металлов, наиболее опасных для человека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20" y="2473105"/>
            <a:ext cx="4858693" cy="3644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946" y="630508"/>
            <a:ext cx="9133730" cy="894323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5946" y="1213164"/>
            <a:ext cx="9327482" cy="480881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 smtClean="0">
                <a:solidFill>
                  <a:schemeClr val="tx1"/>
                </a:solidFill>
              </a:rPr>
              <a:t>кроветворение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активные витамины группы </a:t>
            </a:r>
            <a:r>
              <a:rPr lang="ru-RU" sz="2800" dirty="0" smtClean="0">
                <a:solidFill>
                  <a:schemeClr val="tx1"/>
                </a:solidFill>
              </a:rPr>
              <a:t>В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Попадает: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из  пищи 2-5 мг. меди ежедневно, из которых усваивает 30%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Превышение нормы: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0,5-0,2 грамма – </a:t>
            </a:r>
            <a:r>
              <a:rPr lang="ru-RU" sz="2800" dirty="0" smtClean="0">
                <a:solidFill>
                  <a:schemeClr val="tx1"/>
                </a:solidFill>
              </a:rPr>
              <a:t>рвота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1-2 грамма – тяжёлые и смертельные отравления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хронической интоксикации: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Расстройство нервной </a:t>
            </a:r>
            <a:r>
              <a:rPr lang="ru-RU" sz="2800" dirty="0" smtClean="0">
                <a:solidFill>
                  <a:schemeClr val="tx1"/>
                </a:solidFill>
              </a:rPr>
              <a:t>системы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Нарушение работы почек и </a:t>
            </a:r>
            <a:r>
              <a:rPr lang="ru-RU" sz="2800" dirty="0" smtClean="0">
                <a:solidFill>
                  <a:schemeClr val="tx1"/>
                </a:solidFill>
              </a:rPr>
              <a:t>печени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99" y="3395361"/>
            <a:ext cx="2286257" cy="2626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353" y="907252"/>
            <a:ext cx="9133730" cy="7053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5353" y="1902360"/>
            <a:ext cx="9134856" cy="441851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3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Влияет: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На окислительно-восстановительные процессы в организме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32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повышенном содержании: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наблюдаются желудочно-кишечные расстройства;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повышение температуры до 40</a:t>
            </a:r>
            <a:r>
              <a:rPr lang="ru-RU" sz="3200" baseline="30000" dirty="0" smtClean="0">
                <a:solidFill>
                  <a:schemeClr val="tx1"/>
                </a:solidFill>
              </a:rPr>
              <a:t>0</a:t>
            </a:r>
            <a:r>
              <a:rPr lang="ru-RU" sz="3200" dirty="0" smtClean="0">
                <a:solidFill>
                  <a:schemeClr val="tx1"/>
                </a:solidFill>
              </a:rPr>
              <a:t>С;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сильные боли в области живота;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рвота.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для изготовления ферментов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57" y="4325661"/>
            <a:ext cx="2203148" cy="1835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915" y="699203"/>
            <a:ext cx="9133730" cy="613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КАДМИЙ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1037" y="1412084"/>
            <a:ext cx="9134856" cy="492469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Наиболее опасный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токсикант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ru-RU" sz="28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Накапливается и попадает: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smtClean="0">
                <a:solidFill>
                  <a:schemeClr val="tx1"/>
                </a:solidFill>
              </a:rPr>
              <a:t>продукты, в следствии загрязнения сырья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Воздействует: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органы </a:t>
            </a:r>
            <a:r>
              <a:rPr lang="ru-RU" sz="2400" dirty="0" smtClean="0">
                <a:solidFill>
                  <a:schemeClr val="tx1"/>
                </a:solidFill>
              </a:rPr>
              <a:t>дыхания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желудочно-кишечный </a:t>
            </a:r>
            <a:r>
              <a:rPr lang="ru-RU" sz="2400" dirty="0" smtClean="0">
                <a:solidFill>
                  <a:schemeClr val="tx1"/>
                </a:solidFill>
              </a:rPr>
              <a:t>тракт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smtClean="0">
                <a:solidFill>
                  <a:schemeClr val="tx1"/>
                </a:solidFill>
              </a:rPr>
              <a:t>ЦНС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периферическую нервную </a:t>
            </a:r>
            <a:r>
              <a:rPr lang="ru-RU" sz="2400" dirty="0" smtClean="0">
                <a:solidFill>
                  <a:schemeClr val="tx1"/>
                </a:solidFill>
              </a:rPr>
              <a:t>систему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работу </a:t>
            </a:r>
            <a:r>
              <a:rPr lang="ru-RU" sz="2400" dirty="0" smtClean="0">
                <a:solidFill>
                  <a:schemeClr val="tx1"/>
                </a:solidFill>
              </a:rPr>
              <a:t>почек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работу </a:t>
            </a:r>
            <a:r>
              <a:rPr lang="ru-RU" sz="2400" dirty="0" smtClean="0">
                <a:solidFill>
                  <a:schemeClr val="tx1"/>
                </a:solidFill>
              </a:rPr>
              <a:t>сердца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работу </a:t>
            </a:r>
            <a:r>
              <a:rPr lang="ru-RU" sz="2400" dirty="0" smtClean="0">
                <a:solidFill>
                  <a:schemeClr val="tx1"/>
                </a:solidFill>
              </a:rPr>
              <a:t>печени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отравлении: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максимальная доза (30 мг) – </a:t>
            </a:r>
            <a:r>
              <a:rPr lang="ru-RU" sz="2400" dirty="0" smtClean="0">
                <a:solidFill>
                  <a:schemeClr val="tx1"/>
                </a:solidFill>
              </a:rPr>
              <a:t>смерть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меньше – рвота, боли в животе, </a:t>
            </a:r>
            <a:r>
              <a:rPr lang="ru-RU" sz="2400" dirty="0" smtClean="0">
                <a:solidFill>
                  <a:schemeClr val="tx1"/>
                </a:solidFill>
              </a:rPr>
              <a:t>тошнота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85" y="2697933"/>
            <a:ext cx="3849494" cy="3209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362" y="929274"/>
            <a:ext cx="9133730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СВИНЕЦ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2236" y="1978571"/>
            <a:ext cx="9134856" cy="461989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на синтез </a:t>
            </a:r>
            <a:r>
              <a:rPr lang="ru-RU" sz="2800" dirty="0" smtClean="0"/>
              <a:t>белка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энергетический </a:t>
            </a:r>
            <a:r>
              <a:rPr lang="ru-RU" sz="2800" dirty="0" smtClean="0"/>
              <a:t>баланс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генетический аппарат </a:t>
            </a:r>
            <a:r>
              <a:rPr lang="ru-RU" sz="2800" dirty="0" smtClean="0"/>
              <a:t>клетки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Вызывает изменение нервной </a:t>
            </a:r>
            <a:r>
              <a:rPr lang="ru-RU" sz="2800" dirty="0" smtClean="0"/>
              <a:t>системы</a:t>
            </a:r>
            <a:endParaRPr lang="ru-RU" sz="28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Смертельная доза: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155-454 мг</a:t>
            </a:r>
            <a:r>
              <a:rPr lang="en-US" sz="2800" dirty="0" smtClean="0"/>
              <a:t>/</a:t>
            </a:r>
            <a:r>
              <a:rPr lang="ru-RU" sz="2800" dirty="0" smtClean="0"/>
              <a:t>кг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отравления: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Для взрослых: 4,8 – 5,4 мг</a:t>
            </a:r>
            <a:r>
              <a:rPr lang="en-US" sz="2600" dirty="0" smtClean="0"/>
              <a:t>/</a:t>
            </a:r>
            <a:r>
              <a:rPr lang="ru-RU" sz="2600" dirty="0" smtClean="0"/>
              <a:t>кг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Для детей: 1 мг</a:t>
            </a:r>
            <a:r>
              <a:rPr lang="en-US" sz="2600" dirty="0" smtClean="0"/>
              <a:t>/</a:t>
            </a:r>
            <a:r>
              <a:rPr lang="ru-RU" sz="2600" dirty="0" smtClean="0"/>
              <a:t>кг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24" y="2611533"/>
            <a:ext cx="4022756" cy="3353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134" y="1038576"/>
            <a:ext cx="9133730" cy="757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МЫШЬЯК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430183"/>
            <a:ext cx="9601196" cy="3318936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Поражает:</a:t>
            </a:r>
          </a:p>
          <a:p>
            <a:pPr>
              <a:spcBef>
                <a:spcPts val="0"/>
              </a:spcBef>
            </a:pPr>
            <a:r>
              <a:rPr lang="ru-RU" sz="3200" dirty="0" smtClean="0"/>
              <a:t>Слизистые </a:t>
            </a:r>
            <a:r>
              <a:rPr lang="ru-RU" sz="3200" dirty="0" smtClean="0"/>
              <a:t>оболочки</a:t>
            </a:r>
            <a:endParaRPr lang="ru-RU" sz="3200" dirty="0" smtClean="0"/>
          </a:p>
          <a:p>
            <a:pPr>
              <a:spcBef>
                <a:spcPts val="0"/>
              </a:spcBef>
            </a:pPr>
            <a:r>
              <a:rPr lang="ru-RU" sz="3200" dirty="0" smtClean="0"/>
              <a:t>Кожу</a:t>
            </a:r>
            <a:endParaRPr lang="ru-RU" sz="3200" dirty="0" smtClean="0"/>
          </a:p>
          <a:p>
            <a:pPr>
              <a:spcBef>
                <a:spcPts val="0"/>
              </a:spcBef>
            </a:pPr>
            <a:r>
              <a:rPr lang="ru-RU" sz="3200" dirty="0" smtClean="0"/>
              <a:t>Желудочно-кишечные расстройства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25" y="2916941"/>
            <a:ext cx="3396916" cy="2832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698" y="676536"/>
            <a:ext cx="9133730" cy="809364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8450" y="1757504"/>
            <a:ext cx="9134856" cy="41703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На ферметивные процессы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Вызывает: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Расстройства нервной системы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отравления: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головные </a:t>
            </a:r>
            <a:r>
              <a:rPr lang="ru-RU" sz="2800" dirty="0" smtClean="0">
                <a:solidFill>
                  <a:schemeClr val="tx1"/>
                </a:solidFill>
              </a:rPr>
              <a:t>боли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стоматит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набухание, кровоточивость, покраснение </a:t>
            </a:r>
            <a:r>
              <a:rPr lang="ru-RU" sz="2800" dirty="0" smtClean="0">
                <a:solidFill>
                  <a:schemeClr val="tx1"/>
                </a:solidFill>
              </a:rPr>
              <a:t>дёсен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набухание лимфатических и слюнных </a:t>
            </a:r>
            <a:r>
              <a:rPr lang="ru-RU" sz="2800" dirty="0" smtClean="0">
                <a:solidFill>
                  <a:schemeClr val="tx1"/>
                </a:solidFill>
              </a:rPr>
              <a:t>желёз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повышение </a:t>
            </a:r>
            <a:r>
              <a:rPr lang="ru-RU" sz="2800" dirty="0" smtClean="0">
                <a:solidFill>
                  <a:schemeClr val="tx1"/>
                </a:solidFill>
              </a:rPr>
              <a:t>температуры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смертельные отравления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49" y="2775797"/>
            <a:ext cx="3262265" cy="2719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16" y="1781866"/>
            <a:ext cx="9133730" cy="123342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Группа металлов, менее опасных для человека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12" y="3015290"/>
            <a:ext cx="4188737" cy="3141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134" y="993682"/>
            <a:ext cx="9133730" cy="959637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Железо и Олово 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Железо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На организм оказывает общетоксичное действие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Проверяется: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В алкогольных </a:t>
            </a:r>
            <a:r>
              <a:rPr lang="ru-RU" sz="2800" dirty="0" smtClean="0">
                <a:solidFill>
                  <a:schemeClr val="tx1"/>
                </a:solidFill>
              </a:rPr>
              <a:t>напитках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Растительном масле и продуктах их переработки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Олово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Определяется как показатель безопасности для металлической тары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3" y="731131"/>
            <a:ext cx="2299743" cy="1437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61" y="2556932"/>
            <a:ext cx="2438400" cy="203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134" y="1065737"/>
            <a:ext cx="9133730" cy="77017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11664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4500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Пестициды</a:t>
            </a:r>
            <a:r>
              <a:rPr lang="ru-RU" sz="2400" dirty="0" smtClean="0">
                <a:solidFill>
                  <a:schemeClr val="tx1"/>
                </a:solidFill>
              </a:rPr>
              <a:t> – это хлорорганические, ртутьорганические, фосфорорганические, серосодержащие </a:t>
            </a:r>
            <a:r>
              <a:rPr lang="ru-RU" sz="2400" dirty="0" smtClean="0">
                <a:solidFill>
                  <a:schemeClr val="tx1"/>
                </a:solidFill>
              </a:rPr>
              <a:t>и азотосодержащие </a:t>
            </a:r>
            <a:r>
              <a:rPr lang="ru-RU" sz="2400" dirty="0" smtClean="0">
                <a:solidFill>
                  <a:schemeClr val="tx1"/>
                </a:solidFill>
              </a:rPr>
              <a:t>соединения, которые применяются в качестве средств защиты растений от вредителей, сорняков и болезней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Влияют</a:t>
            </a:r>
            <a:r>
              <a:rPr lang="ru-RU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иммунитет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Вызывают: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Желудочно-кишечные заболевания;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Аллергические явления.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Обладают: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Мутагенным действием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2" y="3259247"/>
            <a:ext cx="4172825" cy="2779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042" y="601886"/>
            <a:ext cx="9601196" cy="130386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042" y="2031830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/>
              <a:t>пробудить у обучающихся познавательный интерес к химии, развить творческие способности учащихся, стимулировать самостоятельное изучение </a:t>
            </a:r>
            <a:r>
              <a:rPr lang="ru-RU" dirty="0" smtClean="0"/>
              <a:t>предмета.</a:t>
            </a:r>
            <a:endParaRPr lang="ru-RU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естественнонаучной картины </a:t>
            </a:r>
            <a:r>
              <a:rPr lang="ru-RU" dirty="0" smtClean="0">
                <a:solidFill>
                  <a:schemeClr val="tx1"/>
                </a:solidFill>
              </a:rPr>
              <a:t>мира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убеждения обучающихся в необходимости привлечения средств химии к пониманию свойств веществ и их обоснованного и безопасного </a:t>
            </a:r>
            <a:r>
              <a:rPr lang="ru-RU" dirty="0" smtClean="0">
                <a:solidFill>
                  <a:schemeClr val="tx1"/>
                </a:solidFill>
              </a:rPr>
              <a:t>использования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показать значимость </a:t>
            </a:r>
            <a:r>
              <a:rPr lang="ru-RU" dirty="0" smtClean="0">
                <a:solidFill>
                  <a:schemeClr val="tx1"/>
                </a:solidFill>
              </a:rPr>
              <a:t>химии </a:t>
            </a:r>
            <a:r>
              <a:rPr lang="ru-RU" dirty="0">
                <a:solidFill>
                  <a:schemeClr val="tx1"/>
                </a:solidFill>
              </a:rPr>
              <a:t>для специалистов </a:t>
            </a:r>
            <a:r>
              <a:rPr lang="ru-RU" dirty="0" smtClean="0">
                <a:solidFill>
                  <a:schemeClr val="tx1"/>
                </a:solidFill>
              </a:rPr>
              <a:t>пищевой промышленности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449" y="908967"/>
            <a:ext cx="913373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Микотоксины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8449" y="1875199"/>
            <a:ext cx="9134856" cy="4222569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Образуются: 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в результате жизнедеятельности </a:t>
            </a:r>
            <a:r>
              <a:rPr lang="ru-RU" sz="2800" dirty="0" smtClean="0"/>
              <a:t>микроорганизмов</a:t>
            </a:r>
            <a:endParaRPr lang="ru-RU" sz="28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Оказывают: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Канцерогенное </a:t>
            </a:r>
            <a:r>
              <a:rPr lang="ru-RU" sz="2800" dirty="0" smtClean="0"/>
              <a:t>воздействие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Мутагенное </a:t>
            </a:r>
            <a:r>
              <a:rPr lang="ru-RU" sz="2800" dirty="0" smtClean="0"/>
              <a:t>воздействие</a:t>
            </a:r>
            <a:endParaRPr lang="ru-RU" sz="28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Следствие отравления: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Анемия</a:t>
            </a: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Психические расстройства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12" y="3047047"/>
            <a:ext cx="4174591" cy="2982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44" y="710361"/>
            <a:ext cx="2403358" cy="180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510" y="1223397"/>
            <a:ext cx="9133730" cy="7309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Нитраты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4384" y="2762601"/>
            <a:ext cx="4940737" cy="27040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Нитраты</a:t>
            </a:r>
            <a:r>
              <a:rPr lang="ru-RU" sz="2800" dirty="0" smtClean="0"/>
              <a:t> – это соли азотной кислоты, которые попадают в растительной сырьё при не сбалансированном или не умелом использовании азотных удобрений, из воздуха, продуктов </a:t>
            </a:r>
            <a:r>
              <a:rPr lang="ru-RU" sz="2800" dirty="0" smtClean="0"/>
              <a:t>питания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40" y="2635098"/>
            <a:ext cx="4646178" cy="2959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134" y="777304"/>
            <a:ext cx="9133730" cy="79683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Токсичные вещества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4043" y="2158579"/>
            <a:ext cx="9601196" cy="331893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5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ним относятся:</a:t>
            </a:r>
          </a:p>
          <a:p>
            <a:pPr>
              <a:spcBef>
                <a:spcPts val="0"/>
              </a:spcBef>
            </a:pPr>
            <a:r>
              <a:rPr lang="ru-RU" sz="5500" dirty="0" smtClean="0">
                <a:solidFill>
                  <a:schemeClr val="tx1"/>
                </a:solidFill>
              </a:rPr>
              <a:t>Метиловый </a:t>
            </a:r>
            <a:r>
              <a:rPr lang="ru-RU" sz="5500" dirty="0" smtClean="0">
                <a:solidFill>
                  <a:schemeClr val="tx1"/>
                </a:solidFill>
              </a:rPr>
              <a:t>спирт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5500" dirty="0" err="1" smtClean="0">
                <a:solidFill>
                  <a:schemeClr val="tx1"/>
                </a:solidFill>
              </a:rPr>
              <a:t>Свивушные</a:t>
            </a:r>
            <a:r>
              <a:rPr lang="ru-RU" sz="5500" dirty="0" smtClean="0">
                <a:solidFill>
                  <a:schemeClr val="tx1"/>
                </a:solidFill>
              </a:rPr>
              <a:t> </a:t>
            </a:r>
            <a:r>
              <a:rPr lang="ru-RU" sz="5500" dirty="0" smtClean="0">
                <a:solidFill>
                  <a:schemeClr val="tx1"/>
                </a:solidFill>
              </a:rPr>
              <a:t>масла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5500" dirty="0" smtClean="0">
                <a:solidFill>
                  <a:schemeClr val="tx1"/>
                </a:solidFill>
              </a:rPr>
              <a:t>Альдегиды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5500" dirty="0" smtClean="0">
                <a:solidFill>
                  <a:schemeClr val="tx1"/>
                </a:solidFill>
              </a:rPr>
              <a:t>Эфиры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5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Проверяется:</a:t>
            </a:r>
          </a:p>
          <a:p>
            <a:pPr>
              <a:spcBef>
                <a:spcPts val="0"/>
              </a:spcBef>
            </a:pPr>
            <a:r>
              <a:rPr lang="ru-RU" sz="5500" dirty="0" smtClean="0">
                <a:solidFill>
                  <a:schemeClr val="tx1"/>
                </a:solidFill>
              </a:rPr>
              <a:t>Ликероводочная продукция, кроме виноградных и </a:t>
            </a:r>
            <a:r>
              <a:rPr lang="ru-RU" sz="5500" dirty="0" err="1" smtClean="0">
                <a:solidFill>
                  <a:schemeClr val="tx1"/>
                </a:solidFill>
              </a:rPr>
              <a:t>плодовоягодных</a:t>
            </a:r>
            <a:r>
              <a:rPr lang="ru-RU" sz="5500" dirty="0" smtClean="0">
                <a:solidFill>
                  <a:schemeClr val="tx1"/>
                </a:solidFill>
              </a:rPr>
              <a:t> </a:t>
            </a:r>
            <a:r>
              <a:rPr lang="ru-RU" sz="5500" dirty="0" smtClean="0">
                <a:solidFill>
                  <a:schemeClr val="tx1"/>
                </a:solidFill>
              </a:rPr>
              <a:t>вин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5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Последствия:</a:t>
            </a:r>
          </a:p>
          <a:p>
            <a:pPr>
              <a:spcBef>
                <a:spcPts val="0"/>
              </a:spcBef>
            </a:pPr>
            <a:r>
              <a:rPr lang="ru-RU" sz="5500" dirty="0" smtClean="0">
                <a:solidFill>
                  <a:schemeClr val="tx1"/>
                </a:solidFill>
              </a:rPr>
              <a:t>Отравление </a:t>
            </a:r>
            <a:r>
              <a:rPr lang="ru-RU" sz="5500" dirty="0" smtClean="0">
                <a:solidFill>
                  <a:schemeClr val="tx1"/>
                </a:solidFill>
              </a:rPr>
              <a:t>организма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5500" dirty="0" smtClean="0">
                <a:solidFill>
                  <a:schemeClr val="tx1"/>
                </a:solidFill>
              </a:rPr>
              <a:t>Потеря </a:t>
            </a:r>
            <a:r>
              <a:rPr lang="ru-RU" sz="5500" dirty="0" smtClean="0">
                <a:solidFill>
                  <a:schemeClr val="tx1"/>
                </a:solidFill>
              </a:rPr>
              <a:t>зрения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5500" dirty="0" smtClean="0">
                <a:solidFill>
                  <a:schemeClr val="tx1"/>
                </a:solidFill>
              </a:rPr>
              <a:t>Смерть</a:t>
            </a:r>
            <a:endParaRPr lang="ru-RU" sz="55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21" y="3123446"/>
            <a:ext cx="3882536" cy="258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134" y="1047631"/>
            <a:ext cx="9133730" cy="73098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Пищевые добавки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Применяются: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В производстве продуктов питания для улучшения качественных и количественных </a:t>
            </a:r>
            <a:r>
              <a:rPr lang="ru-RU" sz="2800" dirty="0" smtClean="0"/>
              <a:t>характеристик</a:t>
            </a:r>
            <a:endParaRPr lang="ru-RU" sz="2800" dirty="0" smtClean="0"/>
          </a:p>
          <a:p>
            <a:pPr marL="0" indent="450000" algn="ctr">
              <a:spcBef>
                <a:spcPts val="0"/>
              </a:spcBef>
              <a:buFont typeface="Wingdings" pitchFamily="2" charset="2"/>
              <a:buNone/>
            </a:pPr>
            <a:endParaRPr lang="ru-RU" sz="2800" b="1" i="1" dirty="0" smtClean="0"/>
          </a:p>
          <a:p>
            <a:pPr marL="0" indent="45000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dirty="0" smtClean="0"/>
              <a:t>Регламентируются </a:t>
            </a:r>
            <a:r>
              <a:rPr lang="ru-RU" sz="2800" b="1" i="1" dirty="0" smtClean="0"/>
              <a:t>Минздравом России</a:t>
            </a:r>
          </a:p>
          <a:p>
            <a:pPr marL="0" indent="45000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i="1" dirty="0" smtClean="0"/>
              <a:t>Список разрешённых пищевых добавок </a:t>
            </a:r>
            <a:r>
              <a:rPr lang="ru-RU" sz="2800" b="1" i="1" dirty="0" smtClean="0"/>
              <a:t>выпускается Санэпиднадзором </a:t>
            </a:r>
            <a:r>
              <a:rPr lang="ru-RU" sz="2800" b="1" i="1" dirty="0" smtClean="0"/>
              <a:t>каждый квартал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099" y="667385"/>
            <a:ext cx="9133730" cy="730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Консерванты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4099" y="1725333"/>
            <a:ext cx="9953898" cy="485503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Предназначены для увеличения срока хранения пищевых продуктов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Консерванты: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Бензойная кислота, бензонатнатрия. Применяется для производства безалкогольных напитков, маргарина, кулинарных жиров, майонеза, детского питания, плодоовощных консервов;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Юглон. Применяется для безалкогольных напитков, пищевых кислот и эссенций, наполнителей;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Сарбиновая кислота. Применяется для безалкогольных напитков, соков, солённых овощей, рыбной икры;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Сернистая кислота. Нормируется в виноградных и плодовоягодных винах.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Превышение уровня консервантов: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Разрушение витамина 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Нарушение белкового и углеродного обмена;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Замедляет окислительный процесс.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659763-95011652.1910x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День </a:t>
            </a:r>
            <a:r>
              <a:rPr lang="ru-RU" dirty="0"/>
              <a:t>химической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828" y="2466398"/>
            <a:ext cx="9909770" cy="331893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Ежегодно 28 апреля в России отмечается </a:t>
            </a:r>
            <a:r>
              <a:rPr lang="ru-RU" sz="1600" b="1" dirty="0">
                <a:solidFill>
                  <a:schemeClr val="tx1"/>
                </a:solidFill>
              </a:rPr>
              <a:t>День борьбы за права человека от химической опасности или День химической безопасности</a:t>
            </a:r>
            <a:r>
              <a:rPr lang="ru-RU" sz="1600" dirty="0">
                <a:solidFill>
                  <a:schemeClr val="tx1"/>
                </a:solidFill>
              </a:rPr>
              <a:t>. Поводом для учреждения данного Дня послужили, к сожалению, трагические события, произошедшие в 1974 году на заводе химического оружия в Новочебоксарске (Чувашия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</a:p>
          <a:p>
            <a:pPr marL="0" indent="45720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Тогда,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28 апреля 1974 </a:t>
            </a:r>
            <a:r>
              <a:rPr lang="ru-RU" sz="1600" dirty="0">
                <a:solidFill>
                  <a:schemeClr val="tx1"/>
                </a:solidFill>
              </a:rPr>
              <a:t>года, при выпуске новой партии оружия произошел пожар – на заводе загорелся недостроенный цех «готовой продукции». Сгорело много авиационных бомб, начиненных опасным и токсичным V-газом, и в окружающую среду попало несколько тонн отравляющих веществ. Лишь по счастливой случайности и благодаря усилиям рабочих, эта техногенная катастрофа не приобрела еще большего масштаба – авария не вырвалась за пределы города. Хотя, по оценкам специалистов, последствия данной аварии сравнимы с последствиями Чернобыльской </a:t>
            </a:r>
            <a:r>
              <a:rPr lang="ru-RU" sz="1600" dirty="0" smtClean="0">
                <a:solidFill>
                  <a:schemeClr val="tx1"/>
                </a:solidFill>
              </a:rPr>
              <a:t>катастрофы.</a:t>
            </a:r>
          </a:p>
          <a:p>
            <a:pPr marL="0" indent="45720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Но </a:t>
            </a:r>
            <a:r>
              <a:rPr lang="ru-RU" sz="1600" dirty="0">
                <a:solidFill>
                  <a:schemeClr val="tx1"/>
                </a:solidFill>
              </a:rPr>
              <a:t>информация о происшествии и его последствиях, как и о многих подобных авариях того времени на химпроизводствах в СССР (в Новомосковске, Чапаевске, Сталинграде, Дзержинске), была скрыта от населения, она стала доступна только в 1990-х годах по инициативе экологов и природоохранных организаций. Но и до сегодняшнего дня последствия этой аварии не получили объективной научной оценки.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439" y="75579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Химическая безопасность </a:t>
            </a:r>
            <a:br>
              <a:rPr lang="ru-RU" dirty="0" smtClean="0"/>
            </a:br>
            <a:r>
              <a:rPr lang="ru-RU" dirty="0" smtClean="0"/>
              <a:t>в пищевом производстве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Проблема безопасности продуктов питания — сложная комплексная проблема, требующая многочисленных усилий для ее решения, как со стороны ученых — биохимиков, микробиологов, токсикологов и др., так и со стороны производителей, санитарно-эпидемиологических служб, государственных органов и, наконец, потребителей.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Актуальность проблемы безопасности продуктов питания с каждым годом возрастает, поскольку именно обеспечение безопасности продовольственного сырья и продуктов питания является одним из основных факторов, определяющих здоровье людей и сохранение генофонда.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</a:rPr>
              <a:t>Под </a:t>
            </a:r>
            <a:r>
              <a:rPr lang="ru-RU" sz="2600" b="1" dirty="0">
                <a:solidFill>
                  <a:schemeClr val="tx1"/>
                </a:solidFill>
              </a:rPr>
              <a:t>безопасностью продуктов питания</a:t>
            </a:r>
            <a:r>
              <a:rPr lang="ru-RU" sz="2600" dirty="0">
                <a:solidFill>
                  <a:schemeClr val="tx1"/>
                </a:solidFill>
              </a:rPr>
              <a:t> следует понимать отсутствие опасности для здоровья человека при их употреблении, как с точки зрения острого негативного воздействия (пищевые отравления и пищевые инфекции), так и с точки зрения опасности отдаленных последствий (канцерогенное, мутагенное </a:t>
            </a:r>
            <a:r>
              <a:rPr lang="ru-RU" sz="2600" dirty="0" smtClean="0">
                <a:solidFill>
                  <a:schemeClr val="tx1"/>
                </a:solidFill>
              </a:rPr>
              <a:t>и тератогенное действие). </a:t>
            </a:r>
            <a:r>
              <a:rPr lang="ru-RU" sz="2600" dirty="0">
                <a:solidFill>
                  <a:schemeClr val="tx1"/>
                </a:solidFill>
              </a:rPr>
              <a:t>Иными словами, безопасными можно считать продукты питания, не оказывающие вредного, неблагоприятного воздействия на здоровье настоящего и будущих поколений.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84769" y="769545"/>
            <a:ext cx="9426467" cy="1355806"/>
          </a:xfrm>
        </p:spPr>
        <p:txBody>
          <a:bodyPr rtlCol="0"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Безопасность </a:t>
            </a:r>
            <a:r>
              <a:rPr lang="ru-RU" sz="3200" dirty="0" smtClean="0"/>
              <a:t>– это комплексная система мер защиты человека и среды обитания от опасностей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86417" y="2608967"/>
            <a:ext cx="5803271" cy="3788876"/>
          </a:xfrm>
        </p:spPr>
        <p:txBody>
          <a:bodyPr rtlCol="0"/>
          <a:lstStyle/>
          <a:p>
            <a:pPr marL="450000" indent="0" algn="just">
              <a:spcBef>
                <a:spcPts val="0"/>
              </a:spcBef>
              <a:buNone/>
            </a:pPr>
            <a:r>
              <a:rPr lang="ru-RU" b="1" i="1" dirty="0" smtClean="0"/>
              <a:t>Эта </a:t>
            </a:r>
            <a:r>
              <a:rPr lang="ru-RU" b="1" i="1" dirty="0" smtClean="0"/>
              <a:t>система состоит из мер: </a:t>
            </a:r>
            <a:endParaRPr lang="ru-RU" b="1" i="1" dirty="0" smtClean="0"/>
          </a:p>
          <a:p>
            <a:pPr marL="792900" indent="-342900" algn="just">
              <a:spcBef>
                <a:spcPts val="0"/>
              </a:spcBef>
            </a:pPr>
            <a:r>
              <a:rPr lang="ru-RU" dirty="0" smtClean="0"/>
              <a:t>Правовых</a:t>
            </a:r>
          </a:p>
          <a:p>
            <a:pPr marL="792900" indent="-342900" algn="just">
              <a:spcBef>
                <a:spcPts val="0"/>
              </a:spcBef>
            </a:pPr>
            <a:r>
              <a:rPr lang="ru-RU" dirty="0" smtClean="0"/>
              <a:t>Организационных</a:t>
            </a:r>
          </a:p>
          <a:p>
            <a:pPr marL="792900" indent="-342900" algn="just">
              <a:spcBef>
                <a:spcPts val="0"/>
              </a:spcBef>
            </a:pPr>
            <a:r>
              <a:rPr lang="ru-RU" dirty="0" smtClean="0"/>
              <a:t>Экономических</a:t>
            </a:r>
          </a:p>
          <a:p>
            <a:pPr marL="792900" indent="-342900" algn="just">
              <a:spcBef>
                <a:spcPts val="0"/>
              </a:spcBef>
            </a:pPr>
            <a:r>
              <a:rPr lang="ru-RU" dirty="0" smtClean="0"/>
              <a:t>Технических</a:t>
            </a:r>
          </a:p>
          <a:p>
            <a:pPr marL="792900" indent="-342900" algn="just">
              <a:spcBef>
                <a:spcPts val="0"/>
              </a:spcBef>
            </a:pPr>
            <a:r>
              <a:rPr lang="ru-RU" dirty="0"/>
              <a:t>С</a:t>
            </a:r>
            <a:r>
              <a:rPr lang="ru-RU" dirty="0" smtClean="0"/>
              <a:t>анитарно-гигиенических</a:t>
            </a:r>
          </a:p>
          <a:p>
            <a:pPr marL="792900" indent="-342900" algn="just">
              <a:spcBef>
                <a:spcPts val="0"/>
              </a:spcBef>
            </a:pPr>
            <a:r>
              <a:rPr lang="ru-RU" dirty="0"/>
              <a:t>Л</a:t>
            </a:r>
            <a:r>
              <a:rPr lang="ru-RU" dirty="0" smtClean="0"/>
              <a:t>ечебно-профилактических</a:t>
            </a:r>
            <a:endParaRPr lang="ru-RU" dirty="0" smtClean="0"/>
          </a:p>
          <a:p>
            <a:pPr rtl="0">
              <a:buNone/>
            </a:pPr>
            <a:endParaRPr lang="ru-RU" dirty="0"/>
          </a:p>
        </p:txBody>
      </p:sp>
      <p:pic>
        <p:nvPicPr>
          <p:cNvPr id="4" name="Рисунок 3" descr="1355063331_sh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02" y="2688718"/>
            <a:ext cx="4753889" cy="319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427" y="825798"/>
            <a:ext cx="9133730" cy="1671513"/>
          </a:xfrm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Химическая безопасность</a:t>
            </a:r>
            <a:r>
              <a:rPr lang="ru-RU" sz="2400" dirty="0" smtClean="0"/>
              <a:t> – отсутствие недопустимого риска, который может быть нанесён здоровью человека, имуществу или окружающей среде токсичными </a:t>
            </a:r>
            <a:r>
              <a:rPr lang="ru-RU" sz="2400" dirty="0" smtClean="0"/>
              <a:t>веществами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54b9d909ee3e20ae754848d68caf18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5662" y="2497311"/>
            <a:ext cx="5403237" cy="3714142"/>
          </a:xfrm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sz="3600" b="1" dirty="0" smtClean="0"/>
              <a:t>Виды товаров, являющиеся причиной химической опасности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2" y="2345324"/>
            <a:ext cx="4480560" cy="4123944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Пищевые </a:t>
            </a:r>
            <a:r>
              <a:rPr lang="ru-RU" sz="2400" dirty="0" smtClean="0"/>
              <a:t>продукты</a:t>
            </a:r>
            <a:endParaRPr lang="ru-RU" sz="2400" dirty="0" smtClean="0"/>
          </a:p>
          <a:p>
            <a:pPr rtl="0"/>
            <a:r>
              <a:rPr lang="ru-RU" sz="2400" dirty="0" smtClean="0"/>
              <a:t>Посуда</a:t>
            </a:r>
            <a:endParaRPr lang="ru-RU" sz="2400" dirty="0" smtClean="0"/>
          </a:p>
          <a:p>
            <a:pPr rtl="0"/>
            <a:r>
              <a:rPr lang="ru-RU" sz="2400" dirty="0" smtClean="0"/>
              <a:t>Упаковка</a:t>
            </a:r>
            <a:endParaRPr lang="ru-RU" sz="2400" dirty="0" smtClean="0"/>
          </a:p>
          <a:p>
            <a:pPr rtl="0"/>
            <a:r>
              <a:rPr lang="ru-RU" sz="2400" dirty="0" smtClean="0"/>
              <a:t>Строительные </a:t>
            </a:r>
            <a:r>
              <a:rPr lang="ru-RU" sz="2400" dirty="0" smtClean="0"/>
              <a:t>материалы</a:t>
            </a:r>
            <a:endParaRPr lang="ru-RU" sz="2400" dirty="0" smtClean="0"/>
          </a:p>
          <a:p>
            <a:pPr rtl="0"/>
            <a:r>
              <a:rPr lang="ru-RU" sz="2400" dirty="0" smtClean="0"/>
              <a:t>Мебель</a:t>
            </a:r>
            <a:endParaRPr lang="ru-RU" sz="2400" dirty="0"/>
          </a:p>
        </p:txBody>
      </p:sp>
      <p:pic>
        <p:nvPicPr>
          <p:cNvPr id="7" name="Содержимое 6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9849" y="2468755"/>
            <a:ext cx="3439672" cy="206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tonel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24" y="2567459"/>
            <a:ext cx="2821663" cy="211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Упаков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897" y="4830600"/>
            <a:ext cx="4197790" cy="206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otdelochnye-materialy-dlya-vannoj-komnat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912" y="4681536"/>
            <a:ext cx="3495829" cy="212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eramogranit-na-pol-dlya-kuhni-i-koridora-2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84" y="4827114"/>
            <a:ext cx="2612090" cy="19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93441" y="963386"/>
            <a:ext cx="9134856" cy="93072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kCidS_UTW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элементы, вызывающие 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518" y="2578893"/>
            <a:ext cx="9601196" cy="3318936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dirty="0" smtClean="0"/>
              <a:t>Медь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Цинк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Кадмий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Свинец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Мышьяк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Ртуть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Пестициды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Радионуклиды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 smtClean="0"/>
              <a:t>Микотоксины</a:t>
            </a:r>
            <a:endParaRPr lang="ru-RU" b="1" dirty="0"/>
          </a:p>
        </p:txBody>
      </p:sp>
      <p:pic>
        <p:nvPicPr>
          <p:cNvPr id="4" name="Рисунок 3" descr="22316_html_47e97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08" y="2497994"/>
            <a:ext cx="5049894" cy="343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2006/documentManagement/types"/>
    <ds:schemaRef ds:uri="http://www.w3.org/XML/1998/namespace"/>
    <ds:schemaRef ds:uri="http://purl.org/dc/dcmitype/"/>
    <ds:schemaRef ds:uri="a4f35948-e619-41b3-aa29-22878b09cfd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755</Words>
  <Application>Microsoft Office PowerPoint</Application>
  <PresentationFormat>Широкоэкранный</PresentationFormat>
  <Paragraphs>176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Cambria</vt:lpstr>
      <vt:lpstr>Garamond</vt:lpstr>
      <vt:lpstr>Wingdings</vt:lpstr>
      <vt:lpstr>Натуральные материалы</vt:lpstr>
      <vt:lpstr>28 апреля –  День химической безопасности</vt:lpstr>
      <vt:lpstr>Цель и задачи</vt:lpstr>
      <vt:lpstr>День химической безопасности</vt:lpstr>
      <vt:lpstr>Химическая безопасность  в пищевом производстве</vt:lpstr>
      <vt:lpstr>Безопасность – это комплексная система мер защиты человека и среды обитания от опасностей</vt:lpstr>
      <vt:lpstr>Химическая безопасность – отсутствие недопустимого риска, который может быть нанесён здоровью человека, имуществу или окружающей среде токсичными веществами </vt:lpstr>
      <vt:lpstr>Виды товаров, являющиеся причиной химической опасности</vt:lpstr>
      <vt:lpstr>Презентация PowerPoint</vt:lpstr>
      <vt:lpstr>Основные элементы, вызывающие опасность</vt:lpstr>
      <vt:lpstr>Группы тяжёлых металлов, наиболее опасных для человека</vt:lpstr>
      <vt:lpstr>МЕДЬ</vt:lpstr>
      <vt:lpstr>ЦИНК</vt:lpstr>
      <vt:lpstr>КАДМИЙ</vt:lpstr>
      <vt:lpstr>СВИНЕЦ</vt:lpstr>
      <vt:lpstr>МЫШЬЯК</vt:lpstr>
      <vt:lpstr>РТУТЬ</vt:lpstr>
      <vt:lpstr>Группа металлов, менее опасных для человека</vt:lpstr>
      <vt:lpstr>Железо и Олово </vt:lpstr>
      <vt:lpstr>Пестициды</vt:lpstr>
      <vt:lpstr>Микотоксины</vt:lpstr>
      <vt:lpstr>Нитраты </vt:lpstr>
      <vt:lpstr>Токсичные вещества </vt:lpstr>
      <vt:lpstr>Пищевые добавки</vt:lpstr>
      <vt:lpstr>Консерванты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безопасность питания</dc:title>
  <dc:creator>HP</dc:creator>
  <cp:lastModifiedBy>Егунов Артем Сергеевич</cp:lastModifiedBy>
  <cp:revision>26</cp:revision>
  <dcterms:created xsi:type="dcterms:W3CDTF">2018-03-12T18:23:50Z</dcterms:created>
  <dcterms:modified xsi:type="dcterms:W3CDTF">2020-04-24T18:01:06Z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