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A30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30" autoAdjust="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8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5A69-87D4-4AE8-BA45-F3E879D7B446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FAAC8-0F67-4FFC-9A43-EEB72FE789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5A69-87D4-4AE8-BA45-F3E879D7B446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FAAC8-0F67-4FFC-9A43-EEB72FE789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5A69-87D4-4AE8-BA45-F3E879D7B446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FAAC8-0F67-4FFC-9A43-EEB72FE789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5A69-87D4-4AE8-BA45-F3E879D7B446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FAAC8-0F67-4FFC-9A43-EEB72FE789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5A69-87D4-4AE8-BA45-F3E879D7B446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FAAC8-0F67-4FFC-9A43-EEB72FE789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5A69-87D4-4AE8-BA45-F3E879D7B446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FAAC8-0F67-4FFC-9A43-EEB72FE789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5A69-87D4-4AE8-BA45-F3E879D7B446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FAAC8-0F67-4FFC-9A43-EEB72FE789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5A69-87D4-4AE8-BA45-F3E879D7B446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FAAC8-0F67-4FFC-9A43-EEB72FE789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5A69-87D4-4AE8-BA45-F3E879D7B446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FAAC8-0F67-4FFC-9A43-EEB72FE789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5A69-87D4-4AE8-BA45-F3E879D7B446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FAAC8-0F67-4FFC-9A43-EEB72FE789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5A69-87D4-4AE8-BA45-F3E879D7B446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FAAC8-0F67-4FFC-9A43-EEB72FE789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85A69-87D4-4AE8-BA45-F3E879D7B446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FAAC8-0F67-4FFC-9A43-EEB72FE789B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inkultrd.ru/upload/iblock/fa2/fa2526343669fbd6ce5e9bcefa32388a.jpg"/>
          <p:cNvPicPr>
            <a:picLocks noChangeAspect="1" noChangeArrowheads="1"/>
          </p:cNvPicPr>
          <p:nvPr/>
        </p:nvPicPr>
        <p:blipFill>
          <a:blip r:embed="rId2" cstate="print"/>
          <a:srcRect l="1963" r="1963"/>
          <a:stretch>
            <a:fillRect/>
          </a:stretch>
        </p:blipFill>
        <p:spPr bwMode="auto">
          <a:xfrm>
            <a:off x="0" y="-500090"/>
            <a:ext cx="9286908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42853"/>
            <a:ext cx="7772400" cy="1357321"/>
          </a:xfrm>
        </p:spPr>
        <p:txBody>
          <a:bodyPr/>
          <a:lstStyle/>
          <a:p>
            <a:r>
              <a:rPr lang="ru-RU" dirty="0" smtClean="0"/>
              <a:t>Мы в ответе за нашу </a:t>
            </a:r>
            <a:r>
              <a:rPr lang="ru-RU" dirty="0" smtClean="0"/>
              <a:t>планету! 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6_Istok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4824536" cy="1944216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Выброс из-под буровой установки «Исток-1»  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dezinfo.net/images1/image/guest/11.2008/tbone/1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912768" cy="2348880"/>
          </a:xfrm>
          <a:solidFill>
            <a:schemeClr val="tx2">
              <a:lumMod val="20000"/>
              <a:lumOff val="80000"/>
              <a:alpha val="55000"/>
            </a:schemeClr>
          </a:solidFill>
          <a:effectLst>
            <a:softEdge rad="317500"/>
          </a:effectLst>
        </p:spPr>
        <p:txBody>
          <a:bodyPr>
            <a:normAutofit fontScale="90000"/>
          </a:bodyPr>
          <a:lstStyle/>
          <a:p>
            <a:r>
              <a:rPr lang="ru-RU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Столкновение «Повелительницы Атлантики» с «Эгейским капитаном» </a:t>
            </a:r>
            <a:r>
              <a:rPr lang="ru-R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takepart.com/sites/default/files/styles/tp_gallery_slide/public/10Haven.jpg?itok=50IVsTt4"/>
          <p:cNvPicPr>
            <a:picLocks noChangeAspect="1" noChangeArrowheads="1"/>
          </p:cNvPicPr>
          <p:nvPr/>
        </p:nvPicPr>
        <p:blipFill>
          <a:blip r:embed="rId2" cstate="print"/>
          <a:srcRect r="593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Крушение танкера «</a:t>
            </a:r>
            <a:r>
              <a:rPr lang="ru-RU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Амоко</a:t>
            </a:r>
            <a:r>
              <a:rPr lang="ru-R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Кадис»</a:t>
            </a:r>
            <a:r>
              <a:rPr lang="ru-RU" b="1" dirty="0"/>
              <a:t>  </a:t>
            </a:r>
            <a:br>
              <a:rPr lang="ru-RU" b="1" dirty="0"/>
            </a:br>
            <a:endParaRPr lang="ru-RU" dirty="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inokhbeh.org/images/1_30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Пожар на нефтяной платформе «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Пайпер-Альфа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/>
              <a:t> </a:t>
            </a:r>
            <a:br>
              <a:rPr lang="ru-RU" b="1" dirty="0"/>
            </a:b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izhma.ru/content/news/1033/978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440160"/>
          </a:xfrm>
          <a:solidFill>
            <a:schemeClr val="bg1">
              <a:lumMod val="85000"/>
              <a:alpha val="46000"/>
            </a:schemeClr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Авария на Чернобыльской 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АЭС </a:t>
            </a:r>
            <a:r>
              <a:rPr lang="ru-RU" sz="4000" b="1" dirty="0"/>
              <a:t> </a:t>
            </a:r>
            <a:br>
              <a:rPr lang="ru-RU" sz="4000" b="1" dirty="0"/>
            </a:br>
            <a:endParaRPr lang="ru-RU" sz="40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uda-spb.ru/uploads/259b5550ae698b288c30d87027821895.jpg"/>
          <p:cNvPicPr>
            <a:picLocks noChangeAspect="1" noChangeArrowheads="1"/>
          </p:cNvPicPr>
          <p:nvPr/>
        </p:nvPicPr>
        <p:blipFill>
          <a:blip r:embed="rId2" cstate="print"/>
          <a:srcRect l="4428" r="582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869160"/>
            <a:ext cx="8373616" cy="1800200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25000"/>
                </a:schemeClr>
              </a:gs>
              <a:gs pos="50000">
                <a:schemeClr val="accent1">
                  <a:tint val="44500"/>
                  <a:satMod val="160000"/>
                  <a:alpha val="77000"/>
                </a:schemeClr>
              </a:gs>
              <a:gs pos="100000">
                <a:schemeClr val="accent1">
                  <a:tint val="23500"/>
                  <a:satMod val="160000"/>
                  <a:alpha val="42000"/>
                </a:schemeClr>
              </a:gs>
            </a:gsLst>
            <a:path path="circle">
              <a:fillToRect l="100000" b="100000"/>
            </a:path>
            <a:tileRect t="-100000" r="-100000"/>
          </a:gradFill>
          <a:effectLst>
            <a:softEdge rad="31750"/>
          </a:effectLst>
        </p:spPr>
        <p:txBody>
          <a:bodyPr>
            <a:normAutofit fontScale="70000" lnSpcReduction="20000"/>
          </a:bodyPr>
          <a:lstStyle/>
          <a:p>
            <a:pPr marL="266700" indent="-68263" algn="just">
              <a:buNone/>
              <a:tabLst>
                <a:tab pos="182563" algn="l"/>
              </a:tabLst>
            </a:pPr>
            <a:r>
              <a:rPr lang="ru-RU" dirty="0" smtClean="0"/>
              <a:t>	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Более 2/3 территории нашей планеты занято водой. Ежедневно она проделывает огромную работу: накапливает тепло, посылаемое Солнцем, щедро делится с землёй, смягчая летнюю жару и зимнюю стужу. На Земле много пресных поверхностных подземных вод, ледников - всё это человек может использовать для своих нужд. И всё же воды не хватает!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spb-burenie.ru/wp-content/uploads/2013/09/%D0%97%D0%B0%D0%BF%D0%B0%D1%81%D1%8B-%D0%BF%D0%BE%D0%B4%D0%B7%D0%B5%D0%BC%D0%BD%D1%8B%D1%85-%D0%B2%D0%BE%D0%B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5661248"/>
            <a:ext cx="6048672" cy="864096"/>
          </a:xfrm>
          <a:solidFill>
            <a:schemeClr val="bg1">
              <a:lumMod val="65000"/>
              <a:alpha val="71000"/>
            </a:schemeClr>
          </a:solidFill>
          <a:effectLst>
            <a:softEdge rad="63500"/>
          </a:effectLst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3900" dirty="0" smtClean="0"/>
              <a:t>		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Более половины населения планеты испытывают недостаток в питьевой воде.</a:t>
            </a:r>
            <a:endParaRPr lang="ru-RU" sz="3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6" name="Выноска-облако 5"/>
          <p:cNvSpPr/>
          <p:nvPr/>
        </p:nvSpPr>
        <p:spPr>
          <a:xfrm flipH="1">
            <a:off x="4427984" y="0"/>
            <a:ext cx="3312368" cy="2132856"/>
          </a:xfrm>
          <a:prstGeom prst="cloudCallout">
            <a:avLst>
              <a:gd name="adj1" fmla="val -24514"/>
              <a:gd name="adj2" fmla="val 56069"/>
            </a:avLst>
          </a:prstGeom>
          <a:solidFill>
            <a:schemeClr val="bg1">
              <a:lumMod val="85000"/>
              <a:alpha val="85000"/>
            </a:schemeClr>
          </a:solidFill>
          <a:ln>
            <a:solidFill>
              <a:schemeClr val="bg1">
                <a:lumMod val="50000"/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771" name="Rectangle 3" descr="« Никогда не лейте зря воды, потому что в эту секунду из-за отсутствия её погибнет в пустыне человек.»&#10;"/>
          <p:cNvSpPr>
            <a:spLocks noChangeArrowheads="1"/>
          </p:cNvSpPr>
          <p:nvPr/>
        </p:nvSpPr>
        <p:spPr bwMode="auto">
          <a:xfrm>
            <a:off x="4860032" y="188640"/>
            <a:ext cx="244827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 Никогда не лейте зря воды, потому что в эту секунду из-за отсутствия её погибнет в пустыне человек.»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5" name="Picture 7" descr="http://img1.liveinternet.ru/images/attach/c/4/78/478/78478913_4514961_Cvet__dramatichna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3" y="1988840"/>
            <a:ext cx="2915817" cy="2719854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otvet.imgsmail.ru/download/211605343_c0a828293f81fdafe45a26c839fb415b_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2267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260648"/>
            <a:ext cx="7704856" cy="1944216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 smtClean="0"/>
              <a:t>	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Леса - это лёгкие нашей планеты. Лесной воздух, насыщенный кислородом, наполненный ароматом трав, очищенный от вредных примесей , благотворно влияет на здоровье человека.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u74.ru/files/images/news/2013/10/18/553_o568313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8077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88640"/>
            <a:ext cx="8229600" cy="1700808"/>
          </a:xfrm>
          <a:solidFill>
            <a:schemeClr val="bg1">
              <a:lumMod val="85000"/>
              <a:alpha val="55000"/>
            </a:schemeClr>
          </a:solidFill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		В результате вырубки лесов мелеют и пересыхают реки, разрушается почва. Погибают животные. Люди должны помнить, что дерево их друг. А сколько леса погибает из - за неосторожного пользования огнём! После пожара остаётся гарь, которая на каменистых почвах десятилетиями может оставаться безжизненной.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333v.ru/uploads/15/15e2e2cbc86925568f712786aa4e9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517232"/>
            <a:ext cx="8676456" cy="11087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последние 100 лет на Земле уничтожена примерно ¼ часть всех плодородных почв. </a:t>
            </a:r>
            <a:endParaRPr lang="ru-RU" sz="2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ic.ukrinform.com/photos/2016_04/thumb_files/630_360_1460242004-7115.jpg"/>
          <p:cNvPicPr>
            <a:picLocks noChangeAspect="1" noChangeArrowheads="1"/>
          </p:cNvPicPr>
          <p:nvPr/>
        </p:nvPicPr>
        <p:blipFill>
          <a:blip r:embed="rId2" cstate="print"/>
          <a:srcRect l="14838" r="609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5112568" cy="33123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  <a:softEdge rad="63500"/>
          </a:effectLst>
          <a:scene3d>
            <a:camera prst="obliqueBottomRigh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182563" indent="-182563" algn="just">
              <a:buNone/>
            </a:pP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Цели мероприятия: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82563" lvl="0" indent="-182563" algn="just"/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экологическое воспитание обучающихся формирование у них сознательного отношения к окружающей природной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среде;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pPr marL="182563" lvl="0" indent="-182563" algn="just"/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развитие личности, характеризующейся экологической культурой, которая проявляется в бережном и ответственном отношении к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природе;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pPr marL="182563" lvl="0" indent="-182563" algn="just"/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воспитание нравственного и эстетического отношения к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природе.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>
                <a:alpha val="47000"/>
              </a:srgbClr>
            </a:gs>
            <a:gs pos="45000">
              <a:srgbClr val="FF7A00">
                <a:alpha val="81000"/>
              </a:srgbClr>
            </a:gs>
            <a:gs pos="70000">
              <a:srgbClr val="FF0300">
                <a:alpha val="87000"/>
              </a:srgbClr>
            </a:gs>
            <a:gs pos="100000">
              <a:srgbClr val="4D0808">
                <a:alpha val="93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76056" y="1052736"/>
            <a:ext cx="3528392" cy="4464496"/>
          </a:xfrm>
          <a:prstGeom prst="roundRect">
            <a:avLst/>
          </a:prstGeom>
          <a:gradFill>
            <a:gsLst>
              <a:gs pos="0">
                <a:srgbClr val="FFF200">
                  <a:alpha val="25000"/>
                </a:srgbClr>
              </a:gs>
              <a:gs pos="45000">
                <a:srgbClr val="FF7A00">
                  <a:alpha val="26000"/>
                </a:srgbClr>
              </a:gs>
              <a:gs pos="70000">
                <a:srgbClr val="FF0300">
                  <a:alpha val="0"/>
                </a:srgbClr>
              </a:gs>
              <a:gs pos="100000">
                <a:srgbClr val="4D0808">
                  <a:alpha val="41000"/>
                </a:srgbClr>
              </a:gs>
            </a:gsLst>
            <a:lin ang="5400000" scaled="0"/>
          </a:gradFill>
          <a:ln>
            <a:solidFill>
              <a:schemeClr val="accent6">
                <a:lumMod val="75000"/>
                <a:alpha val="52000"/>
              </a:schemeClr>
            </a:solidFill>
          </a:ln>
          <a:effectLst>
            <a:softEdge rad="127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365125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Исчезающие виды животных и растений заносятся в Красные Книги. </a:t>
            </a:r>
          </a:p>
          <a:p>
            <a:pPr marL="0" indent="365125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нашей стране первая Красная Книга была издана в 1978г. </a:t>
            </a:r>
          </a:p>
          <a:p>
            <a:pPr marL="0" indent="365125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Современная Красная книга Российской Федерации появилась в 2001г. </a:t>
            </a:r>
          </a:p>
          <a:p>
            <a:pPr marL="0" indent="365125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неё включено 533 вида растений и 415 видов животных.</a:t>
            </a:r>
          </a:p>
          <a:p>
            <a:pPr algn="just">
              <a:buNone/>
            </a:pPr>
            <a:endParaRPr lang="ru-RU" dirty="0"/>
          </a:p>
        </p:txBody>
      </p:sp>
      <p:pic>
        <p:nvPicPr>
          <p:cNvPr id="36866" name="Picture 2" descr="http://basketballblueprints.com/imagelib/56b01a1f4bde7.jpg"/>
          <p:cNvPicPr>
            <a:picLocks noChangeAspect="1" noChangeArrowheads="1"/>
          </p:cNvPicPr>
          <p:nvPr/>
        </p:nvPicPr>
        <p:blipFill>
          <a:blip r:embed="rId2" cstate="print"/>
          <a:srcRect l="13665" r="15521"/>
          <a:stretch>
            <a:fillRect/>
          </a:stretch>
        </p:blipFill>
        <p:spPr bwMode="auto">
          <a:xfrm>
            <a:off x="395536" y="188640"/>
            <a:ext cx="4536504" cy="6406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mirbelogorya.ru/images/stories/news/2014/10/gorod-pa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836712"/>
            <a:ext cx="7344816" cy="1070992"/>
          </a:xfrm>
          <a:solidFill>
            <a:srgbClr val="92D050">
              <a:alpha val="71000"/>
            </a:srgbClr>
          </a:solidFill>
          <a:effectLst>
            <a:softEdge rad="317500"/>
          </a:effectLst>
        </p:spPr>
        <p:txBody>
          <a:bodyPr/>
          <a:lstStyle/>
          <a:p>
            <a:r>
              <a:rPr lang="ru-RU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Зеленые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зоны Белгорода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0"/>
            <a:ext cx="4032448" cy="98072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Центральный парк культуры и отдыха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http://photo.foto-planeta.com/view/5/0/8/4/belgorod-508429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51520" y="836712"/>
            <a:ext cx="4095099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292080" y="188640"/>
            <a:ext cx="28616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Городской парк Победы 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6" name="Picture 4" descr="http://photos.wikimapia.org/p/00/01/70/32/28_big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716016" y="836712"/>
            <a:ext cx="4104456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979712" y="3573016"/>
            <a:ext cx="4993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Парк павших воинов имени Ю. А. Гагарина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8" name="Picture 6" descr="http://photo.foto-planeta.com/view/5/5/3/8/belgorod-553866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2123728" y="4005064"/>
            <a:ext cx="4608512" cy="2637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http://www.gazeta.bn.ru/uploads/gazeta/2013_05/11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20178">
            <a:off x="5550487" y="1133132"/>
            <a:ext cx="3432381" cy="2574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4" name="Picture 8" descr="http://kp.by/share/i/12/5763455/wr-720.sh-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85169">
            <a:off x="4427984" y="3645024"/>
            <a:ext cx="4536504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0609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Архиерейская роща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2" name="Picture 6" descr="http://bel.today/wp-content/uploads/2016/08/0_bf0ec_fe5ecb73_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431046">
            <a:off x="278393" y="1126042"/>
            <a:ext cx="4896544" cy="3029641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urbanlook.ru/wp-content/uploads/2015/07/vozduh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Состояние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атмосферы Белгорода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24744"/>
            <a:ext cx="8229600" cy="2304256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	Экологическое состояние атмосферы Белгорода по сравнению с прочими городами Российской Федерации оценивается как удовлетворительное. Белгородская область по массе вредных выбросов в атмосферу находится аж на 45–60-м месте по всей России, из чего можно сделать вывод, что в Белгороде довольно неплохое экологическое положение.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http://rahada.ru/UserFiles/Image/dop_foto/vihl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Влияние транспорта на экологию Белгорода 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5301208"/>
            <a:ext cx="8316416" cy="1556792"/>
          </a:xfrm>
          <a:solidFill>
            <a:schemeClr val="bg1">
              <a:lumMod val="65000"/>
              <a:alpha val="40000"/>
            </a:schemeClr>
          </a:solidFill>
          <a:effectLst>
            <a:softEdge rad="317500"/>
          </a:effectLst>
        </p:spPr>
        <p:txBody>
          <a:bodyPr>
            <a:normAutofit fontScale="62500" lnSpcReduction="20000"/>
          </a:bodyPr>
          <a:lstStyle/>
          <a:p>
            <a:pPr marL="188913" indent="252413" algn="just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88913" indent="252413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Именно автомобильный транспорт является главным источником загрязнения города. Негативное воздействие автотранспорта на экологию Белгорода несколько нейтрализуется большим количеством зеленых зон, которые и поглощают вредные выхлопные газы.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belnovosti.ru/files/nnews/titles/belgorod_project_t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6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60648"/>
            <a:ext cx="8373616" cy="1828800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b="1" dirty="0" smtClean="0"/>
              <a:t> 		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Родная земля — самое великолепное, что дано для жизни. 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	Чтобы сохранить наш город здоровым, а значит сохранить чистой планету, нужно совсем немного – начать с себя.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http://www.motto.net.ua/pic/201209/2560x1600/motto.net.ua-33744.jpg"/>
          <p:cNvPicPr>
            <a:picLocks noChangeAspect="1" noChangeArrowheads="1"/>
          </p:cNvPicPr>
          <p:nvPr/>
        </p:nvPicPr>
        <p:blipFill>
          <a:blip r:embed="rId2" cstate="print"/>
          <a:srcRect l="12954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64088" y="404664"/>
            <a:ext cx="3779912" cy="6453336"/>
          </a:xfrm>
          <a:solidFill>
            <a:schemeClr val="tx2">
              <a:lumMod val="60000"/>
              <a:lumOff val="40000"/>
              <a:alpha val="61000"/>
            </a:schemeClr>
          </a:solidFill>
          <a:effectLst>
            <a:softEdge rad="635000"/>
          </a:effectLst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Смотрю на глобус - шар земной,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вдруг вздохнул он, как живой;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шепчут мне материки: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 береги нас, береги!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тревоге рощи и леса,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Роса на травах, как слеза,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тихо просят родники: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 береги нас береги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Грустит глубокая река, свои теряя берега.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слышу голос я реки: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 береги нас, береги!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Остановил олень свой бег: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Будь человеком, человек,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тебя мы верим  - не солги.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 береги нас, береги. 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Смотрю на глобус - шар земной,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Такой прекрасный и родной.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шепчут губы: «Сберегу, 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 сберегу вас, сберегу!»</a:t>
            </a:r>
          </a:p>
          <a:p>
            <a:endParaRPr lang="ru-RU" dirty="0" smtClean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ufavesti.ru/uploads/2016/06/dreamstime_m_38622929.jpg"/>
          <p:cNvPicPr>
            <a:picLocks noChangeAspect="1" noChangeArrowheads="1"/>
          </p:cNvPicPr>
          <p:nvPr/>
        </p:nvPicPr>
        <p:blipFill>
          <a:blip r:embed="rId2" cstate="print"/>
          <a:srcRect l="9051" r="66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920880" cy="4968552"/>
          </a:xfrm>
        </p:spPr>
        <p:txBody>
          <a:bodyPr>
            <a:prstTxWarp prst="textArchUp">
              <a:avLst>
                <a:gd name="adj" fmla="val 7509556"/>
              </a:avLst>
            </a:prstTxWarp>
          </a:bodyPr>
          <a:lstStyle/>
          <a:p>
            <a:r>
              <a:rPr lang="ru-RU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Берегите природу!</a:t>
            </a:r>
            <a:endParaRPr lang="ru-RU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5373216"/>
            <a:ext cx="7056784" cy="89269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ВНИМАНИЕ!!!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0" name="Picture 10" descr="http://lookw.ru/1/677/1402266194-oboi-1920h1080.-golubaya-bezdna-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15362" name="Picture 2" descr="http://libkids51.ru/events/files/20160320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7948" y="0"/>
            <a:ext cx="5508104" cy="68580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0.imgpile.com/2016/05/20/97062cc587dbced71f2e2fd29d8a1252.jpg"/>
          <p:cNvPicPr>
            <a:picLocks noChangeAspect="1" noChangeArrowheads="1"/>
          </p:cNvPicPr>
          <p:nvPr/>
        </p:nvPicPr>
        <p:blipFill>
          <a:blip r:embed="rId2" cstate="print"/>
          <a:srcRect l="6939" r="54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620688"/>
            <a:ext cx="8229600" cy="2376264"/>
          </a:xfrm>
        </p:spPr>
        <p:txBody>
          <a:bodyPr>
            <a:normAutofit lnSpcReduction="10000"/>
          </a:bodyPr>
          <a:lstStyle/>
          <a:p>
            <a:pPr indent="373063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прекрасна во Вселенной наша Земля! Как планета, она существует уже несколько миллиардов лет. И всего около двух миллионов лет назад на ней появился человек.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2.infourok.ru/uploads/ex/079b/000153a2-a1ac23bd/hello_html_3eaa20cb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5224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4509120"/>
            <a:ext cx="8229600" cy="2348880"/>
          </a:xfrm>
          <a:solidFill>
            <a:schemeClr val="accent6">
              <a:lumMod val="40000"/>
              <a:lumOff val="60000"/>
              <a:alpha val="43000"/>
            </a:schemeClr>
          </a:solidFill>
          <a:effectLst>
            <a:softEdge rad="63500"/>
          </a:effectLst>
        </p:spPr>
        <p:txBody>
          <a:bodyPr>
            <a:normAutofit fontScale="62500" lnSpcReduction="20000"/>
          </a:bodyPr>
          <a:lstStyle/>
          <a:p>
            <a:pPr marL="98425" indent="19050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начале своего существования человек не оказывал сильного влияния на планету. Деятельность современного человека связана с химическими и техногенными соединениями, не имеющим аналогов в природе. При этом большинство их этих веществ не перерабатывается, поэтому происходит огромный выброс фреона, оружейного плутония, цезия и пестицидов в природу. Автомобили, без которых мы не можем представить повседневную жизнь, оставляют большой отпечаток на концентрации химических элементов в воздухе, почве, на растительности и животных. 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uaua.info/pictures_ckfinder/images/susanne_posel_news_-ecocide-earth1.jpg"/>
          <p:cNvPicPr>
            <a:picLocks noChangeAspect="1" noChangeArrowheads="1"/>
          </p:cNvPicPr>
          <p:nvPr/>
        </p:nvPicPr>
        <p:blipFill>
          <a:blip r:embed="rId2" cstate="print"/>
          <a:srcRect l="1963" r="19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5445224"/>
            <a:ext cx="8229600" cy="1196752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Глобальная 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экологическая катастрофа – это такое состояние  географической </a:t>
            </a:r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среды 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Земле, когда жизнь на ней станет невозможна. 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trkterra.ru/sites/default/files/field/image/new_world/63559682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568952" cy="1368152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49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Самые </a:t>
            </a:r>
            <a:r>
              <a:rPr lang="ru-RU" sz="49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страшных </a:t>
            </a:r>
            <a:r>
              <a:rPr lang="ru-RU" sz="49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экологические катастрофы </a:t>
            </a:r>
            <a:r>
              <a:rPr lang="ru-RU" sz="49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 истории</a:t>
            </a:r>
            <a:r>
              <a:rPr lang="ru-RU" b="1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b="1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ru-RU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images.aif.ru/005/090/850c2206a6cea32ee895ed49532014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Выброс нефти из танкера «Престиж»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photo.sf.co.ua/g/367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6588224" cy="1512168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Выброс нефти из танкера «Эксон </a:t>
            </a:r>
            <a:r>
              <a:rPr lang="ru-RU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Вальдез</a:t>
            </a:r>
            <a:r>
              <a:rPr lang="ru-R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»  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434</Words>
  <Application>Microsoft Office PowerPoint</Application>
  <PresentationFormat>Экран (4:3)</PresentationFormat>
  <Paragraphs>59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Мы в ответе за нашу планету! </vt:lpstr>
      <vt:lpstr>Слайд 2</vt:lpstr>
      <vt:lpstr>Слайд 3</vt:lpstr>
      <vt:lpstr>Слайд 4</vt:lpstr>
      <vt:lpstr>Слайд 5</vt:lpstr>
      <vt:lpstr>Слайд 6</vt:lpstr>
      <vt:lpstr>Самые страшных экологические катастрофы в истории </vt:lpstr>
      <vt:lpstr>Выброс нефти из танкера «Престиж»  </vt:lpstr>
      <vt:lpstr>Выброс нефти из танкера «Эксон Вальдез»   </vt:lpstr>
      <vt:lpstr>Выброс из-под буровой установки «Исток-1»   </vt:lpstr>
      <vt:lpstr>Столкновение «Повелительницы Атлантики» с «Эгейским капитаном»   </vt:lpstr>
      <vt:lpstr>Крушение танкера «Амоко Кадис»   </vt:lpstr>
      <vt:lpstr>Пожар на нефтяной платформе «Пайпер-Альфа»   </vt:lpstr>
      <vt:lpstr>Авария на Чернобыльской АЭС   </vt:lpstr>
      <vt:lpstr>Слайд 15</vt:lpstr>
      <vt:lpstr>Слайд 16</vt:lpstr>
      <vt:lpstr>Слайд 17</vt:lpstr>
      <vt:lpstr>Слайд 18</vt:lpstr>
      <vt:lpstr>Слайд 19</vt:lpstr>
      <vt:lpstr>Слайд 20</vt:lpstr>
      <vt:lpstr>Зеленые зоны Белгорода</vt:lpstr>
      <vt:lpstr>Слайд 22</vt:lpstr>
      <vt:lpstr>Архиерейская роща</vt:lpstr>
      <vt:lpstr>Состояние атмосферы Белгорода </vt:lpstr>
      <vt:lpstr>Влияние транспорта на экологию Белгорода </vt:lpstr>
      <vt:lpstr>Слайд 26</vt:lpstr>
      <vt:lpstr>Слайд 27</vt:lpstr>
      <vt:lpstr>Берегите природу!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«ЗЕМЛЯНАМ - ЧИСТУЮ ПЛАНЕТУ»</dc:title>
  <dc:creator>user</dc:creator>
  <cp:lastModifiedBy>user</cp:lastModifiedBy>
  <cp:revision>53</cp:revision>
  <dcterms:created xsi:type="dcterms:W3CDTF">2016-10-22T12:34:06Z</dcterms:created>
  <dcterms:modified xsi:type="dcterms:W3CDTF">2020-05-19T12:15:00Z</dcterms:modified>
</cp:coreProperties>
</file>